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7" r:id="rId2"/>
    <p:sldId id="256" r:id="rId3"/>
    <p:sldId id="258" r:id="rId4"/>
    <p:sldId id="267" r:id="rId5"/>
    <p:sldId id="269" r:id="rId6"/>
    <p:sldId id="259" r:id="rId7"/>
    <p:sldId id="260" r:id="rId8"/>
    <p:sldId id="268" r:id="rId9"/>
    <p:sldId id="281" r:id="rId10"/>
    <p:sldId id="261" r:id="rId11"/>
    <p:sldId id="273" r:id="rId12"/>
    <p:sldId id="265" r:id="rId13"/>
    <p:sldId id="263" r:id="rId14"/>
    <p:sldId id="264" r:id="rId15"/>
    <p:sldId id="274" r:id="rId16"/>
    <p:sldId id="275" r:id="rId17"/>
    <p:sldId id="266" r:id="rId18"/>
    <p:sldId id="272" r:id="rId19"/>
    <p:sldId id="276" r:id="rId20"/>
    <p:sldId id="277" r:id="rId21"/>
    <p:sldId id="279" r:id="rId22"/>
    <p:sldId id="280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74030-EFB4-214C-A6F7-B52A9360A667}" v="7" dt="2025-09-10T01:07:42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96"/>
    <p:restoredTop sz="94469"/>
  </p:normalViewPr>
  <p:slideViewPr>
    <p:cSldViewPr snapToGrid="0">
      <p:cViewPr varScale="1">
        <p:scale>
          <a:sx n="136" d="100"/>
          <a:sy n="136" d="100"/>
        </p:scale>
        <p:origin x="1800" y="5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3T06:22:37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B14B0-9DF8-3B4E-8CA7-75D6782F425D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E9BC3-2419-524D-A721-75FCF57E7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9BC3-2419-524D-A721-75FCF57E78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52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9BC3-2419-524D-A721-75FCF57E78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2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9BC3-2419-524D-A721-75FCF57E78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50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E9BC3-2419-524D-A721-75FCF57E78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6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3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2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4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2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2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5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2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5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08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55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510E4A-237D-A941-B9AF-4BAEF957E0A3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C6A59-736D-B941-8C6F-918D5691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8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google.com/url?sa=i&amp;url=https%3A%2F%2Fwww.icanvas.com%2Fcanvas-print%2Fc-130-hercules-airplane-blueprint-abp25&amp;psig=AOvVaw20Didb7bUtA5UdSJNH1TWp&amp;ust=1729309178938000&amp;source=images&amp;cd=vfe&amp;opi=89978449&amp;ved=0CBEQjRxqFwoTCPCLveiCl4kDFQAAAAAdAAAAABA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22CD8-4E0E-E68E-D338-8360DCD3C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6228"/>
            <a:ext cx="7886700" cy="326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5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050" b="1" dirty="0"/>
              <a:t> </a:t>
            </a:r>
            <a:r>
              <a:rPr lang="en-US" sz="4400" b="1" dirty="0"/>
              <a:t>’60’s TECHNOLOGY &amp; ITS IMPACT ON RAAF</a:t>
            </a:r>
          </a:p>
        </p:txBody>
      </p:sp>
    </p:spTree>
    <p:extLst>
      <p:ext uri="{BB962C8B-B14F-4D97-AF65-F5344CB8AC3E}">
        <p14:creationId xmlns:p14="http://schemas.microsoft.com/office/powerpoint/2010/main" val="372834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41EE-50FC-9964-31BB-5C5F884A4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933" y="935007"/>
            <a:ext cx="6858000" cy="1308434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RAAF of SIXTIES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468DF1-B92D-F010-00ED-51A7D9099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9933" y="1913642"/>
            <a:ext cx="7644134" cy="4609706"/>
          </a:xfrm>
        </p:spPr>
        <p:txBody>
          <a:bodyPr>
            <a:normAutofit/>
          </a:bodyPr>
          <a:lstStyle/>
          <a:p>
            <a:pPr marL="257175" indent="-257175" algn="l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A busy, busy Air Force ( Malaya, Ubon;  2, 9 &amp; 35 SQNS in Vietnam)</a:t>
            </a:r>
          </a:p>
          <a:p>
            <a:pPr marL="257175" indent="-257175" algn="l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24,000 people with in-house 3 level maintenance capability</a:t>
            </a:r>
          </a:p>
          <a:p>
            <a:pPr marL="257175" indent="-257175" algn="l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thirteen new aircraft types introduced in decade (C130, Bloodhound, Mirage, Caribou, Iroquois, Viscount, Macchi, HS748 VIP, BAC111, Mystere, HS748 Nav, C130E, P3)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marL="257175" indent="-257175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57175" indent="-257175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57175" indent="-257175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57175" indent="-257175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6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1BD56-028C-CD58-CAE1-707F0B22B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03254"/>
            <a:ext cx="7886700" cy="1325563"/>
          </a:xfrm>
        </p:spPr>
        <p:txBody>
          <a:bodyPr/>
          <a:lstStyle/>
          <a:p>
            <a:pPr algn="ctr"/>
            <a:r>
              <a:rPr lang="en-US" b="1" dirty="0"/>
              <a:t>READY  OR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CC663-3BA7-EC5F-2E73-B82D026CD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01417"/>
            <a:ext cx="8157132" cy="5574418"/>
          </a:xfrm>
        </p:spPr>
        <p:txBody>
          <a:bodyPr>
            <a:noAutofit/>
          </a:bodyPr>
          <a:lstStyle/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b="1" dirty="0"/>
              <a:t>technical workforce proficiency standards raised with apprentice trade schools &amp; tertiary quals for Eng O’s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b="1" dirty="0"/>
              <a:t>But many Eng &amp; </a:t>
            </a:r>
            <a:r>
              <a:rPr lang="en-US" b="1" dirty="0" err="1"/>
              <a:t>Maint</a:t>
            </a:r>
            <a:r>
              <a:rPr lang="en-US" b="1" dirty="0"/>
              <a:t> processes mired in WW2 thinking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b="1" dirty="0"/>
              <a:t>Unforeseen left field ‘gotcha’s’ </a:t>
            </a:r>
          </a:p>
          <a:p>
            <a:pPr marL="342900" lvl="1" indent="0">
              <a:lnSpc>
                <a:spcPct val="120000"/>
              </a:lnSpc>
              <a:spcAft>
                <a:spcPts val="1800"/>
              </a:spcAft>
              <a:buNone/>
            </a:pPr>
            <a:r>
              <a:rPr lang="en-US" b="1" dirty="0"/>
              <a:t>Insight gained from bograt junior engineer’s experiences as the sole materials </a:t>
            </a:r>
            <a:r>
              <a:rPr lang="en-US" b="1" dirty="0" err="1"/>
              <a:t>EngO</a:t>
            </a:r>
            <a:r>
              <a:rPr lang="en-US" b="1" dirty="0"/>
              <a:t> in HQSC ‘65/’69</a:t>
            </a:r>
          </a:p>
        </p:txBody>
      </p:sp>
    </p:spTree>
    <p:extLst>
      <p:ext uri="{BB962C8B-B14F-4D97-AF65-F5344CB8AC3E}">
        <p14:creationId xmlns:p14="http://schemas.microsoft.com/office/powerpoint/2010/main" val="343623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91D97-1F74-9499-7060-BFD00C591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A/C brought Technology infusion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6682F-1A55-44A6-F027-6DE1318F1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1868"/>
            <a:ext cx="7886700" cy="4351338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/>
              <a:t>A/B &amp; turboprop engines</a:t>
            </a:r>
          </a:p>
          <a:p>
            <a:pPr>
              <a:spcAft>
                <a:spcPts val="1800"/>
              </a:spcAft>
            </a:pPr>
            <a:r>
              <a:rPr lang="en-US" dirty="0"/>
              <a:t>Supersonic airframes</a:t>
            </a:r>
          </a:p>
          <a:p>
            <a:pPr>
              <a:spcAft>
                <a:spcPts val="1800"/>
              </a:spcAft>
            </a:pPr>
            <a:r>
              <a:rPr lang="en-US" dirty="0"/>
              <a:t>Systems architecture – increasing complexity (components/ black boxes)</a:t>
            </a:r>
          </a:p>
          <a:p>
            <a:pPr>
              <a:spcAft>
                <a:spcPts val="1800"/>
              </a:spcAft>
            </a:pPr>
            <a:r>
              <a:rPr lang="en-US" dirty="0"/>
              <a:t>Innovation in airframe design philosophy (‘safe life’ to ‘fail safe’)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C130A (58/59 intro) led the way into the 60’s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F15E320-9F5D-5E2C-B1AE-ABDD1F5421E2}"/>
                  </a:ext>
                </a:extLst>
              </p14:cNvPr>
              <p14:cNvContentPartPr/>
              <p14:nvPr/>
            </p14:nvContentPartPr>
            <p14:xfrm>
              <a:off x="4515276" y="3181974"/>
              <a:ext cx="270" cy="27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F15E320-9F5D-5E2C-B1AE-ABDD1F5421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8526" y="3175224"/>
                <a:ext cx="13500" cy="135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4534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-130 Hercules Airplane Blueprint">
            <a:hlinkClick r:id="rId2"/>
            <a:extLst>
              <a:ext uri="{FF2B5EF4-FFF2-40B4-BE49-F238E27FC236}">
                <a16:creationId xmlns:a16="http://schemas.microsoft.com/office/drawing/2014/main" id="{6F2ECFC8-B25F-A2DE-B3FD-EFA72F8F6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013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868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01AE-5124-F99C-B22B-1A5CFE71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Key C130 Enablers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7FFE9-4D4C-0583-159D-AA938AAF0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6833"/>
            <a:ext cx="7886700" cy="4351338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T56 turboshaft powerplant (4,000+ HP for drag, wing lift, airspeed, altitude, pressurization, range needs, power/weight ratio).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effective wing – 133’ span, 10:1 aspect ratio, unique wing box monocoque, damage tolerant/fail safe structure,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dirty="0"/>
              <a:t>Allowed internal ‘wet’ wing fuel storage</a:t>
            </a:r>
          </a:p>
        </p:txBody>
      </p:sp>
    </p:spTree>
    <p:extLst>
      <p:ext uri="{BB962C8B-B14F-4D97-AF65-F5344CB8AC3E}">
        <p14:creationId xmlns:p14="http://schemas.microsoft.com/office/powerpoint/2010/main" val="2319499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9FF0-5D25-EE3D-EE9E-83F0D2190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084" y="1131094"/>
            <a:ext cx="7721266" cy="994172"/>
          </a:xfrm>
        </p:spPr>
        <p:txBody>
          <a:bodyPr/>
          <a:lstStyle/>
          <a:p>
            <a:r>
              <a:rPr lang="en-US" b="1" dirty="0"/>
              <a:t>C130 Wing Design Enablers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90072-12DD-801E-A511-8AA525CEC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Fundamentally, aluminium alloy developments 1930’s/1950’s</a:t>
            </a:r>
          </a:p>
          <a:p>
            <a:endParaRPr lang="en-US" dirty="0"/>
          </a:p>
          <a:p>
            <a:r>
              <a:rPr lang="en-US" dirty="0"/>
              <a:t>Resulted in Al alloys with tensile strengths </a:t>
            </a:r>
            <a:r>
              <a:rPr lang="en-US" dirty="0" err="1"/>
              <a:t>equiv</a:t>
            </a:r>
            <a:r>
              <a:rPr lang="en-US" dirty="0"/>
              <a:t> to steel</a:t>
            </a:r>
          </a:p>
          <a:p>
            <a:endParaRPr lang="en-US" dirty="0"/>
          </a:p>
          <a:p>
            <a:pPr lvl="1"/>
            <a:r>
              <a:rPr lang="en-US" dirty="0"/>
              <a:t>2024 (copper) -  C130A/E’s, P3B (limited corrosion resistance)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7075 (zinc) – C130H, P3C, gave 10% strength increase over 2024 with better corrosion resistance – used in Zero main spar!!</a:t>
            </a:r>
          </a:p>
        </p:txBody>
      </p:sp>
    </p:spTree>
    <p:extLst>
      <p:ext uri="{BB962C8B-B14F-4D97-AF65-F5344CB8AC3E}">
        <p14:creationId xmlns:p14="http://schemas.microsoft.com/office/powerpoint/2010/main" val="174102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machine&#10;&#10;Description automatically generated">
            <a:extLst>
              <a:ext uri="{FF2B5EF4-FFF2-40B4-BE49-F238E27FC236}">
                <a16:creationId xmlns:a16="http://schemas.microsoft.com/office/drawing/2014/main" id="{3814614E-C693-E545-A7FB-2DFB928009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0765" y="-595284"/>
            <a:ext cx="5694290" cy="8048568"/>
          </a:xfrm>
        </p:spPr>
      </p:pic>
    </p:spTree>
    <p:extLst>
      <p:ext uri="{BB962C8B-B14F-4D97-AF65-F5344CB8AC3E}">
        <p14:creationId xmlns:p14="http://schemas.microsoft.com/office/powerpoint/2010/main" val="58850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D5582C-0965-FF4F-B4EA-FD9E1E131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3254" y="-91776"/>
            <a:ext cx="10284644" cy="72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28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25D1-DAFB-8D49-2789-5F95D782E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SERIOUS C130A WING CORROSION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D40C8-AFDB-C6CF-43FC-E51C3843A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77" y="2125265"/>
            <a:ext cx="8559538" cy="397387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40000"/>
              </a:lnSpc>
            </a:pPr>
            <a:r>
              <a:rPr lang="en-US" dirty="0"/>
              <a:t>Flight line discovery early 60’s</a:t>
            </a:r>
          </a:p>
          <a:p>
            <a:pPr>
              <a:lnSpc>
                <a:spcPct val="140000"/>
              </a:lnSpc>
            </a:pPr>
            <a:r>
              <a:rPr lang="en-US" dirty="0"/>
              <a:t>Caused by excreta of a microbe (</a:t>
            </a:r>
            <a:r>
              <a:rPr lang="en-US" dirty="0" err="1"/>
              <a:t>cladisporium</a:t>
            </a:r>
            <a:r>
              <a:rPr lang="en-US" dirty="0"/>
              <a:t> </a:t>
            </a:r>
            <a:r>
              <a:rPr lang="en-US" dirty="0" err="1"/>
              <a:t>resinae</a:t>
            </a:r>
            <a:r>
              <a:rPr lang="en-US" dirty="0"/>
              <a:t>) living in wing tanks with water contamination</a:t>
            </a:r>
          </a:p>
          <a:p>
            <a:pPr>
              <a:lnSpc>
                <a:spcPct val="140000"/>
              </a:lnSpc>
            </a:pPr>
            <a:r>
              <a:rPr lang="en-US" dirty="0"/>
              <a:t>Large scale 2AD repair program (defuels, outer wings off, planks, spar caps replaced, </a:t>
            </a:r>
            <a:r>
              <a:rPr lang="en-US" dirty="0" err="1"/>
              <a:t>polysulphide</a:t>
            </a:r>
            <a:r>
              <a:rPr lang="en-US" dirty="0"/>
              <a:t> tank sealant repair)</a:t>
            </a:r>
          </a:p>
          <a:p>
            <a:pPr>
              <a:lnSpc>
                <a:spcPct val="140000"/>
              </a:lnSpc>
            </a:pPr>
            <a:r>
              <a:rPr lang="en-US" dirty="0"/>
              <a:t>Impacted capability levels</a:t>
            </a:r>
          </a:p>
          <a:p>
            <a:pPr>
              <a:lnSpc>
                <a:spcPct val="140000"/>
              </a:lnSpc>
            </a:pPr>
            <a:r>
              <a:rPr lang="en-US" dirty="0"/>
              <a:t>Intro of RAAF wide fuel quality control measures (above ground fuel farms, rigid daily fuel testing base/sqn, FSII additive)</a:t>
            </a:r>
          </a:p>
          <a:p>
            <a:pPr>
              <a:lnSpc>
                <a:spcPct val="140000"/>
              </a:lnSpc>
            </a:pPr>
            <a:r>
              <a:rPr lang="en-US" dirty="0"/>
              <a:t>OHS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9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D1BA8-6A10-595A-940D-D7A33B3E2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8925"/>
            <a:ext cx="7886700" cy="994172"/>
          </a:xfrm>
        </p:spPr>
        <p:txBody>
          <a:bodyPr/>
          <a:lstStyle/>
          <a:p>
            <a:r>
              <a:rPr lang="en-US" b="1" dirty="0"/>
              <a:t>SUPERB DSTO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3CBDA-FE55-FA36-BA5E-774860DF1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1800"/>
              </a:spcAft>
            </a:pPr>
            <a:r>
              <a:rPr lang="en-US" dirty="0"/>
              <a:t>ARL for metallic material support of Al alloys, corrosion control, NDI </a:t>
            </a:r>
          </a:p>
          <a:p>
            <a:pPr>
              <a:spcAft>
                <a:spcPts val="1800"/>
              </a:spcAft>
            </a:pPr>
            <a:r>
              <a:rPr lang="en-US" dirty="0"/>
              <a:t>ARL provided on base practical NDI services for several years</a:t>
            </a:r>
          </a:p>
          <a:p>
            <a:pPr>
              <a:spcAft>
                <a:spcPts val="1800"/>
              </a:spcAft>
            </a:pPr>
            <a:r>
              <a:rPr lang="en-US" dirty="0"/>
              <a:t>DSL were great in organic material support ( </a:t>
            </a:r>
            <a:r>
              <a:rPr lang="en-US" dirty="0" err="1"/>
              <a:t>ie</a:t>
            </a:r>
            <a:r>
              <a:rPr lang="en-US" dirty="0"/>
              <a:t> fuels, </a:t>
            </a:r>
            <a:r>
              <a:rPr lang="en-US" dirty="0" err="1"/>
              <a:t>microbes,sealants</a:t>
            </a:r>
            <a:r>
              <a:rPr lang="en-US" dirty="0"/>
              <a:t>)</a:t>
            </a:r>
          </a:p>
          <a:p>
            <a:pPr>
              <a:spcAft>
                <a:spcPts val="1800"/>
              </a:spcAft>
            </a:pPr>
            <a:r>
              <a:rPr lang="en-US" dirty="0"/>
              <a:t>One has to compliment DSTO for their responsiveness</a:t>
            </a:r>
          </a:p>
          <a:p>
            <a:pPr algn="ctr"/>
            <a:r>
              <a:rPr lang="en-US" b="1" dirty="0"/>
              <a:t>THEY WERE READY, WILLING &amp; ABLE</a:t>
            </a:r>
          </a:p>
        </p:txBody>
      </p:sp>
    </p:spTree>
    <p:extLst>
      <p:ext uri="{BB962C8B-B14F-4D97-AF65-F5344CB8AC3E}">
        <p14:creationId xmlns:p14="http://schemas.microsoft.com/office/powerpoint/2010/main" val="358723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3F50E-D65E-E164-9700-C150976E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C130 CORROSION EXPERIENCE LED TO CRUCIAL RAAF TECHNICAL CAPABILITIES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B1924-591E-5561-5F07-188AF4220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861" y="1972442"/>
            <a:ext cx="8138278" cy="4220968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>
              <a:lnSpc>
                <a:spcPct val="130000"/>
              </a:lnSpc>
            </a:pPr>
            <a:r>
              <a:rPr lang="en-US" dirty="0"/>
              <a:t>Non-Destructive testing (eddy current, ultrasonic, dye penetrant) – in late 60’s, NDI kept Sabre, Canberra, Iroquois in air</a:t>
            </a:r>
          </a:p>
          <a:p>
            <a:pPr>
              <a:lnSpc>
                <a:spcPct val="130000"/>
              </a:lnSpc>
            </a:pPr>
            <a:r>
              <a:rPr lang="en-US" dirty="0"/>
              <a:t>Corrosion (intergranular, stress, filiform) </a:t>
            </a:r>
          </a:p>
          <a:p>
            <a:pPr>
              <a:lnSpc>
                <a:spcPct val="130000"/>
              </a:lnSpc>
            </a:pPr>
            <a:r>
              <a:rPr lang="en-US" dirty="0"/>
              <a:t>Fracture mechanics expertise</a:t>
            </a:r>
          </a:p>
          <a:p>
            <a:pPr>
              <a:lnSpc>
                <a:spcPct val="130000"/>
              </a:lnSpc>
            </a:pPr>
            <a:r>
              <a:rPr lang="en-US" dirty="0"/>
              <a:t>Composite repair expertise (C130 plank riser band aids)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All became crucial over next 3 decades (F111 particularly)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8C2D-6A31-0EB1-BE44-23BD29DB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AIRCRAFT SYSTEM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ED434-6A9B-6EB6-CDDB-5D98EEF24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64833"/>
            <a:ext cx="7996876" cy="4528041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/>
              <a:t>C130A &amp; Mirage brought systems with componentry that generally needed ILM repair (specialized skills, centralized ATE)</a:t>
            </a:r>
          </a:p>
          <a:p>
            <a:pPr>
              <a:spcAft>
                <a:spcPts val="1800"/>
              </a:spcAft>
            </a:pPr>
            <a:r>
              <a:rPr lang="en-US" dirty="0"/>
              <a:t>RAAF had no component </a:t>
            </a:r>
            <a:r>
              <a:rPr lang="en-US" dirty="0" err="1"/>
              <a:t>lifing</a:t>
            </a:r>
            <a:r>
              <a:rPr lang="en-US" dirty="0"/>
              <a:t>, configuration management systems nor a base level component tracking system</a:t>
            </a:r>
          </a:p>
          <a:p>
            <a:pPr>
              <a:spcAft>
                <a:spcPts val="1800"/>
              </a:spcAft>
            </a:pPr>
            <a:r>
              <a:rPr lang="en-US" dirty="0"/>
              <a:t>Threatened to disrupt capability due spares shortages</a:t>
            </a:r>
          </a:p>
          <a:p>
            <a:pPr>
              <a:spcAft>
                <a:spcPts val="1800"/>
              </a:spcAft>
            </a:pPr>
            <a:r>
              <a:rPr lang="en-US" dirty="0"/>
              <a:t>Paper-based component handling system  introduced until replaced by CAMM</a:t>
            </a:r>
          </a:p>
          <a:p>
            <a:pPr>
              <a:spcAft>
                <a:spcPts val="1800"/>
              </a:spcAft>
            </a:pPr>
            <a:r>
              <a:rPr lang="en-US" dirty="0"/>
              <a:t>EE77 maintenance recording system replaced by EE500</a:t>
            </a:r>
          </a:p>
        </p:txBody>
      </p:sp>
    </p:spTree>
    <p:extLst>
      <p:ext uri="{BB962C8B-B14F-4D97-AF65-F5344CB8AC3E}">
        <p14:creationId xmlns:p14="http://schemas.microsoft.com/office/powerpoint/2010/main" val="2204829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ACB4-E802-2679-6CC5-06CD1758F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71" y="861456"/>
            <a:ext cx="7886700" cy="1325563"/>
          </a:xfrm>
        </p:spPr>
        <p:txBody>
          <a:bodyPr/>
          <a:lstStyle/>
          <a:p>
            <a:r>
              <a:rPr lang="en-US" b="1" dirty="0"/>
              <a:t>TECH PUB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C4E38-DEE8-90EE-0C3C-1978A33CE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891" y="1894789"/>
            <a:ext cx="8493024" cy="4703974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sz="3300" dirty="0"/>
              <a:t>System of 1950’s totally outdated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sz="3300" dirty="0"/>
              <a:t>Couldn’t handle FSD of complex aircraft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sz="3300" dirty="0"/>
              <a:t>Depended on outmoded WW2 general pubs, AP’s, AEIGs, RMIG’s, ‘T’ Orders </a:t>
            </a:r>
            <a:r>
              <a:rPr lang="en-US" sz="3300" dirty="0" err="1"/>
              <a:t>etc</a:t>
            </a:r>
            <a:endParaRPr lang="en-US" sz="3300" dirty="0"/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sz="3300" dirty="0"/>
              <a:t>Replaced by 7000 AAP system (</a:t>
            </a:r>
            <a:r>
              <a:rPr lang="en-US" sz="3300" dirty="0" err="1"/>
              <a:t>eg</a:t>
            </a:r>
            <a:r>
              <a:rPr lang="en-US" sz="3300" dirty="0"/>
              <a:t> -1 FM, -2 MM, -3 IPB, -4 SS with specialized pub series for each aircraft type</a:t>
            </a:r>
          </a:p>
          <a:p>
            <a:pPr lvl="1"/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123736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DD37F-6BDE-1724-4C63-54882462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TECHNICAL PROCESS IMPROVEMENTS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6ED0-453C-6F61-AAB8-2607C530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Configuration management (CMP’s, TMP’s)</a:t>
            </a:r>
          </a:p>
          <a:p>
            <a:r>
              <a:rPr lang="en-US" sz="3600" dirty="0"/>
              <a:t>Maintenance engineering assessment to validate maintenance requirements (the what/when)</a:t>
            </a:r>
          </a:p>
          <a:p>
            <a:r>
              <a:rPr lang="en-US" sz="3600" dirty="0"/>
              <a:t>Specialised maintenance facilities (laminar flow  clean rooms, calibration labs)</a:t>
            </a:r>
          </a:p>
        </p:txBody>
      </p:sp>
    </p:spTree>
    <p:extLst>
      <p:ext uri="{BB962C8B-B14F-4D97-AF65-F5344CB8AC3E}">
        <p14:creationId xmlns:p14="http://schemas.microsoft.com/office/powerpoint/2010/main" val="2248225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F770-54CB-C8A9-71E8-2564EC3B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LOGISTICS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10AAF-0EF7-028A-8AAE-9439EBEA7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Profusion of new aircraft brought large increase in RAAF stores inventory</a:t>
            </a:r>
          </a:p>
          <a:p>
            <a:endParaRPr lang="en-US" dirty="0"/>
          </a:p>
          <a:p>
            <a:r>
              <a:rPr lang="en-US" dirty="0"/>
              <a:t>Timely introduction of FSN  classification system (US/NATO)</a:t>
            </a:r>
          </a:p>
          <a:p>
            <a:endParaRPr lang="en-US" dirty="0"/>
          </a:p>
          <a:p>
            <a:r>
              <a:rPr lang="en-US" dirty="0"/>
              <a:t>Somewhat intractable clash technical world working with part number authority to fit &amp; stock managers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0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B967-1D42-B405-AFE0-1C516F1C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Fast </a:t>
            </a:r>
            <a:r>
              <a:rPr lang="en-US" dirty="0" err="1"/>
              <a:t>Fwd</a:t>
            </a:r>
            <a:r>
              <a:rPr lang="en-US" dirty="0"/>
              <a:t> To 1980’s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5E286-A195-0300-113D-371C0332D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94" y="1690689"/>
            <a:ext cx="8465270" cy="487979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sz="3200" dirty="0"/>
              <a:t>Era of 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sz="3200" dirty="0"/>
              <a:t>ageing A/C  (C130, Caribou, Macchi, Iroquois, P3, F111)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sz="3200" dirty="0" err="1"/>
              <a:t>Digitised</a:t>
            </a:r>
            <a:r>
              <a:rPr lang="en-US" sz="3200" dirty="0"/>
              <a:t> system architecture</a:t>
            </a:r>
          </a:p>
          <a:p>
            <a:pPr lvl="1">
              <a:lnSpc>
                <a:spcPct val="120000"/>
              </a:lnSpc>
              <a:spcAft>
                <a:spcPts val="1800"/>
              </a:spcAft>
            </a:pPr>
            <a:r>
              <a:rPr lang="en-US" sz="3200" dirty="0"/>
              <a:t>Airworthiness in jeopardy (accidents)</a:t>
            </a:r>
          </a:p>
          <a:p>
            <a:pPr marL="0" indent="0">
              <a:buNone/>
            </a:pPr>
            <a:r>
              <a:rPr lang="en-US" sz="3200" dirty="0"/>
              <a:t>	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603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B4B3F-A400-35D8-4470-372F7DFE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2E871-1058-9191-C795-C8766168E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3200" dirty="0"/>
              <a:t>Accidents &amp; Airworthiness in jeopardy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Eg Macchi, Nomad, 707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86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B557-F933-3D73-96C9-96EBDB1E1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Ageing Aircraft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6B5A6-BA9F-B25A-FD72-9832F12F5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Intense disposal &amp; life extension effort (LOTEX)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pressure to extend lives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Reliance on NDI expertise &amp; SBI 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Technology v convention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‘Woods &amp; trees’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2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5FBEA-E728-481B-261F-6A8B1FBB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AIRWORTHINESS IN JEOPARDY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A5ED-7821-C119-9253-1DE9EF4F4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Aircraft Losses (Macchi, Nomad, B707)</a:t>
            </a:r>
          </a:p>
          <a:p>
            <a:endParaRPr lang="en-US" dirty="0"/>
          </a:p>
          <a:p>
            <a:r>
              <a:rPr lang="en-US" dirty="0"/>
              <a:t>Updated RAAF engineering &amp; airworthiness management systems required</a:t>
            </a:r>
          </a:p>
          <a:p>
            <a:endParaRPr lang="en-US" dirty="0"/>
          </a:p>
          <a:p>
            <a:r>
              <a:rPr lang="en-US" dirty="0"/>
              <a:t>Hence Blueprint 2020 &amp; Airworthiness reviews leading to mandated engineering authorities &amp; airworthiness boards</a:t>
            </a:r>
          </a:p>
        </p:txBody>
      </p:sp>
    </p:spTree>
    <p:extLst>
      <p:ext uri="{BB962C8B-B14F-4D97-AF65-F5344CB8AC3E}">
        <p14:creationId xmlns:p14="http://schemas.microsoft.com/office/powerpoint/2010/main" val="1481514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0BEA-CDD5-5E5D-99D2-8A75BA61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64A19-5C16-C92D-7D0E-E97A92DCA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9" y="1253330"/>
            <a:ext cx="8625525" cy="4808105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>
              <a:lnSpc>
                <a:spcPct val="120000"/>
              </a:lnSpc>
            </a:pPr>
            <a:r>
              <a:rPr lang="en-US" sz="2600" dirty="0"/>
              <a:t>RAAF DID FAIR JOB OF ADAPTING TO ‘60’S TECHNOLOGY &amp; IN GENERAL APPLIES INHERENT PLATFORM TECHNOLOGY WELL</a:t>
            </a:r>
          </a:p>
          <a:p>
            <a:pPr>
              <a:lnSpc>
                <a:spcPct val="120000"/>
              </a:lnSpc>
            </a:pPr>
            <a:endParaRPr lang="en-US" sz="2600" dirty="0"/>
          </a:p>
          <a:p>
            <a:r>
              <a:rPr lang="en-US" sz="2600" dirty="0"/>
              <a:t>BUT LESSONS LEARNT</a:t>
            </a:r>
          </a:p>
          <a:p>
            <a:endParaRPr lang="en-US" sz="2600" dirty="0"/>
          </a:p>
          <a:p>
            <a:pPr lvl="1"/>
            <a:r>
              <a:rPr lang="en-US" sz="2600" dirty="0"/>
              <a:t>BE PREPARED FOR LEFT FIELD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BE WARY OF IGNORING/MODIFYING CONVENTION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VALUE OF SOVREIGN RESEARCH CAPABILITY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OPPORTUNITIES FOR SKILL/PROCESS DEVELOPMENT</a:t>
            </a:r>
          </a:p>
          <a:p>
            <a:pPr marL="457200" lvl="1" indent="0">
              <a:buNone/>
            </a:pPr>
            <a:r>
              <a:rPr lang="en-US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1894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F34E-B6FE-1B9A-7317-DE0E4130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 issues -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41FB6-9E00-21CC-7EDE-1EB9A31EB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3138"/>
            <a:ext cx="7886700" cy="435133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Paucity of national research re technology despite clear examples of successful national technological developments</a:t>
            </a:r>
          </a:p>
          <a:p>
            <a:endParaRPr lang="en-US" dirty="0"/>
          </a:p>
          <a:p>
            <a:r>
              <a:rPr lang="en-US" dirty="0"/>
              <a:t>Lack of expert body to analyse  technology needs</a:t>
            </a:r>
          </a:p>
          <a:p>
            <a:endParaRPr lang="en-US" dirty="0"/>
          </a:p>
          <a:p>
            <a:r>
              <a:rPr lang="en-US" dirty="0"/>
              <a:t>Leads to ad hoc introduction of technology largely through re-equipment projects</a:t>
            </a:r>
          </a:p>
        </p:txBody>
      </p:sp>
    </p:spTree>
    <p:extLst>
      <p:ext uri="{BB962C8B-B14F-4D97-AF65-F5344CB8AC3E}">
        <p14:creationId xmlns:p14="http://schemas.microsoft.com/office/powerpoint/2010/main" val="149371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6FD0-3420-0F49-FC9B-47C4DCE3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75093-DC47-5167-B3FA-1ACC7B207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327" y="1690688"/>
            <a:ext cx="8220173" cy="464412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Crystal ball:</a:t>
            </a:r>
          </a:p>
          <a:p>
            <a:endParaRPr lang="en-US" dirty="0"/>
          </a:p>
          <a:p>
            <a:pPr lvl="1"/>
            <a:r>
              <a:rPr lang="en-US" dirty="0"/>
              <a:t>Adequacy of design/certification regulation &amp; compliance v technology (</a:t>
            </a:r>
            <a:r>
              <a:rPr lang="en-US" dirty="0" err="1"/>
              <a:t>eg</a:t>
            </a:r>
            <a:r>
              <a:rPr lang="en-US" dirty="0"/>
              <a:t> 737 Max)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Quality of build, performance </a:t>
            </a:r>
            <a:r>
              <a:rPr lang="en-US" dirty="0" err="1"/>
              <a:t>etc</a:t>
            </a:r>
            <a:r>
              <a:rPr lang="en-US" dirty="0"/>
              <a:t> (</a:t>
            </a:r>
            <a:r>
              <a:rPr lang="en-US" dirty="0" err="1"/>
              <a:t>eg</a:t>
            </a:r>
            <a:r>
              <a:rPr lang="en-US" dirty="0"/>
              <a:t> 787 composites, engine)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Impact of AI on design, production standards</a:t>
            </a:r>
          </a:p>
        </p:txBody>
      </p:sp>
    </p:spTree>
    <p:extLst>
      <p:ext uri="{BB962C8B-B14F-4D97-AF65-F5344CB8AC3E}">
        <p14:creationId xmlns:p14="http://schemas.microsoft.com/office/powerpoint/2010/main" val="3531095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940</Words>
  <Application>Microsoft Macintosh PowerPoint</Application>
  <PresentationFormat>On-screen Show (4:3)</PresentationFormat>
  <Paragraphs>137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RAAF of SIXTIES </vt:lpstr>
      <vt:lpstr>READY  OR NOT</vt:lpstr>
      <vt:lpstr>New A/C brought Technology infusion</vt:lpstr>
      <vt:lpstr>PowerPoint Presentation</vt:lpstr>
      <vt:lpstr>Key C130 Enablers</vt:lpstr>
      <vt:lpstr>C130 Wing Design Enablers</vt:lpstr>
      <vt:lpstr>PowerPoint Presentation</vt:lpstr>
      <vt:lpstr>PowerPoint Presentation</vt:lpstr>
      <vt:lpstr>SERIOUS C130A WING CORROSION </vt:lpstr>
      <vt:lpstr>SUPERB DSTO SUPPORT</vt:lpstr>
      <vt:lpstr>C130 CORROSION EXPERIENCE LED TO CRUCIAL RAAF TECHNICAL CAPABILITIES</vt:lpstr>
      <vt:lpstr>AIRCRAFT SYSTEM COMPLEXITY</vt:lpstr>
      <vt:lpstr>TECH PUB SYSTEM</vt:lpstr>
      <vt:lpstr>FURTHER TECHNICAL PROCESS IMPROVEMENTS</vt:lpstr>
      <vt:lpstr>LOGISTICS IMPACT</vt:lpstr>
      <vt:lpstr> Fast Fwd To 1980’s</vt:lpstr>
      <vt:lpstr>PowerPoint Presentation</vt:lpstr>
      <vt:lpstr>Ageing Aircraft</vt:lpstr>
      <vt:lpstr>AIRWORTHINESS IN JEOPARDY</vt:lpstr>
      <vt:lpstr>SUMMARY</vt:lpstr>
      <vt:lpstr>Big picture issues - technology</vt:lpstr>
      <vt:lpstr>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Elliott Weller</dc:creator>
  <cp:lastModifiedBy>Ian Pearson</cp:lastModifiedBy>
  <cp:revision>42</cp:revision>
  <dcterms:created xsi:type="dcterms:W3CDTF">2024-09-25T04:24:35Z</dcterms:created>
  <dcterms:modified xsi:type="dcterms:W3CDTF">2025-09-25T06:43:53Z</dcterms:modified>
</cp:coreProperties>
</file>