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6"/>
  </p:notesMasterIdLst>
  <p:sldIdLst>
    <p:sldId id="256" r:id="rId2"/>
    <p:sldId id="304" r:id="rId3"/>
    <p:sldId id="287" r:id="rId4"/>
    <p:sldId id="305" r:id="rId5"/>
    <p:sldId id="288" r:id="rId6"/>
    <p:sldId id="289" r:id="rId7"/>
    <p:sldId id="290" r:id="rId8"/>
    <p:sldId id="307" r:id="rId9"/>
    <p:sldId id="306" r:id="rId10"/>
    <p:sldId id="291" r:id="rId11"/>
    <p:sldId id="292" r:id="rId12"/>
    <p:sldId id="293" r:id="rId13"/>
    <p:sldId id="294" r:id="rId14"/>
    <p:sldId id="295" r:id="rId15"/>
    <p:sldId id="296" r:id="rId16"/>
    <p:sldId id="297" r:id="rId17"/>
    <p:sldId id="298" r:id="rId18"/>
    <p:sldId id="328" r:id="rId19"/>
    <p:sldId id="332" r:id="rId20"/>
    <p:sldId id="299" r:id="rId21"/>
    <p:sldId id="333" r:id="rId22"/>
    <p:sldId id="301" r:id="rId23"/>
    <p:sldId id="302" r:id="rId24"/>
    <p:sldId id="280" r:id="rId25"/>
    <p:sldId id="281" r:id="rId26"/>
    <p:sldId id="321" r:id="rId27"/>
    <p:sldId id="282" r:id="rId28"/>
    <p:sldId id="283" r:id="rId29"/>
    <p:sldId id="284" r:id="rId30"/>
    <p:sldId id="285" r:id="rId31"/>
    <p:sldId id="326" r:id="rId32"/>
    <p:sldId id="286" r:id="rId33"/>
    <p:sldId id="327" r:id="rId34"/>
    <p:sldId id="276" r:id="rId35"/>
    <p:sldId id="277" r:id="rId36"/>
    <p:sldId id="320" r:id="rId37"/>
    <p:sldId id="316" r:id="rId38"/>
    <p:sldId id="278" r:id="rId39"/>
    <p:sldId id="325" r:id="rId40"/>
    <p:sldId id="279" r:id="rId41"/>
    <p:sldId id="308" r:id="rId42"/>
    <p:sldId id="309" r:id="rId43"/>
    <p:sldId id="323" r:id="rId44"/>
    <p:sldId id="310" r:id="rId45"/>
  </p:sldIdLst>
  <p:sldSz cx="9144000" cy="6858000" type="screen4x3"/>
  <p:notesSz cx="6858000" cy="9144000"/>
  <p:defaultTextStyle>
    <a:defPPr>
      <a:defRPr lang="en-A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9" autoAdjust="0"/>
    <p:restoredTop sz="86420" autoAdjust="0"/>
  </p:normalViewPr>
  <p:slideViewPr>
    <p:cSldViewPr>
      <p:cViewPr varScale="1">
        <p:scale>
          <a:sx n="64" d="100"/>
          <a:sy n="64" d="100"/>
        </p:scale>
        <p:origin x="-30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A1227D18-CF35-49A3-83D9-7A4689AD1DE8}" type="datetimeFigureOut">
              <a:rPr lang="en-US"/>
              <a:pPr>
                <a:defRPr/>
              </a:pPr>
              <a:t>10/7/2010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AU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AU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69CB279B-3B63-453B-9F77-38ED669485D9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349612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3DB47AB-8E74-4EE0-A526-5890BC1386BD}" type="slidenum">
              <a:rPr lang="en-AU" smtClean="0"/>
              <a:pPr eaLnBrk="1" hangingPunct="1"/>
              <a:t>4</a:t>
            </a:fld>
            <a:endParaRPr lang="en-A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CC1762D-140D-4BE4-87F5-0AF458518DBE}" type="slidenum">
              <a:rPr lang="en-AU" smtClean="0"/>
              <a:pPr eaLnBrk="1" hangingPunct="1"/>
              <a:t>9</a:t>
            </a:fld>
            <a:endParaRPr lang="en-A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2D770D1-B242-4B10-87F5-32AB91B1D654}" type="slidenum">
              <a:rPr lang="en-AU" smtClean="0"/>
              <a:pPr eaLnBrk="1" hangingPunct="1"/>
              <a:t>19</a:t>
            </a:fld>
            <a:endParaRPr lang="en-A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0733FFC-9E47-41DC-B5BB-E164E3D6D038}" type="slidenum">
              <a:rPr lang="en-AU" smtClean="0"/>
              <a:pPr eaLnBrk="1" hangingPunct="1"/>
              <a:t>26</a:t>
            </a:fld>
            <a:endParaRPr lang="en-A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A1D478C-89FC-4CA3-BAE3-C9B0FFAA7B0D}" type="slidenum">
              <a:rPr lang="en-AU" smtClean="0"/>
              <a:pPr eaLnBrk="1" hangingPunct="1"/>
              <a:t>44</a:t>
            </a:fld>
            <a:endParaRPr lang="en-A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/>
          </p:cNvSpPr>
          <p:nvPr/>
        </p:nvSpPr>
        <p:spPr bwMode="auto">
          <a:xfrm>
            <a:off x="285750" y="2803525"/>
            <a:ext cx="1588" cy="3035300"/>
          </a:xfrm>
          <a:custGeom>
            <a:avLst/>
            <a:gdLst>
              <a:gd name="T0" fmla="*/ 0 h 1912"/>
              <a:gd name="T1" fmla="*/ 6 h 1912"/>
              <a:gd name="T2" fmla="*/ 6 h 1912"/>
              <a:gd name="T3" fmla="*/ 60 h 1912"/>
              <a:gd name="T4" fmla="*/ 1912 h 1912"/>
              <a:gd name="T5" fmla="*/ 1912 h 1912"/>
              <a:gd name="T6" fmla="*/ 0 h 1912"/>
              <a:gd name="T7" fmla="*/ 0 h 191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  <a:cxn ang="0">
                <a:pos x="0" y="T5"/>
              </a:cxn>
              <a:cxn ang="0">
                <a:pos x="0" y="T6"/>
              </a:cxn>
              <a:cxn ang="0">
                <a:pos x="0" y="T7"/>
              </a:cxn>
            </a:cxnLst>
            <a:rect l="0" t="0" r="r" b="b"/>
            <a:pathLst>
              <a:path h="1912">
                <a:moveTo>
                  <a:pt x="0" y="0"/>
                </a:moveTo>
                <a:lnTo>
                  <a:pt x="0" y="6"/>
                </a:lnTo>
                <a:lnTo>
                  <a:pt x="0" y="6"/>
                </a:lnTo>
                <a:lnTo>
                  <a:pt x="0" y="60"/>
                </a:lnTo>
                <a:lnTo>
                  <a:pt x="0" y="1912"/>
                </a:lnTo>
                <a:lnTo>
                  <a:pt x="0" y="191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6BBA2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eaLnBrk="0" hangingPunct="0">
              <a:defRPr/>
            </a:pPr>
            <a:endParaRPr lang="en-AU">
              <a:latin typeface="Tahoma" charset="0"/>
              <a:cs typeface="+mn-cs"/>
            </a:endParaRPr>
          </a:p>
        </p:txBody>
      </p:sp>
      <p:sp>
        <p:nvSpPr>
          <p:cNvPr id="77826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997075"/>
            <a:ext cx="7772400" cy="1431925"/>
          </a:xfrm>
        </p:spPr>
        <p:txBody>
          <a:bodyPr anchor="b" anchorCtr="1"/>
          <a:lstStyle>
            <a:lvl1pPr algn="ctr">
              <a:defRPr/>
            </a:lvl1pPr>
          </a:lstStyle>
          <a:p>
            <a:r>
              <a:rPr lang="en-AU" smtClean="0"/>
              <a:t>Click to edit Master title style</a:t>
            </a:r>
            <a:endParaRPr lang="en-AU"/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AU" smtClean="0"/>
              <a:t>Click to edit Master subtitle style</a:t>
            </a:r>
            <a:endParaRPr lang="en-A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0D9F75-98FC-449F-A91D-855F93FAC396}" type="slidenum">
              <a:rPr lang="en-AU"/>
              <a:pPr>
                <a:defRPr/>
              </a:pPr>
              <a:t>‹#›</a:t>
            </a:fld>
            <a:endParaRPr lang="en-A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99703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A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4AEDE9-D8A8-46CA-BF4C-3011A07E71A6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19947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B663C8-038F-416F-9624-F9A99313DBB5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673770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A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690CD8-48C6-4FA0-A1F5-6052F95FCE03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583489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A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ABEC2C-9DC8-4E2F-B6FD-37662A754DF3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22496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AU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832BC5-2F2B-41B2-B04D-DDB1D244FB12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579976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8F58FC-7A88-4ECF-B1AA-967DCE21B432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46135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0964DA-7F17-4AD7-8ECE-0AD51C62EB06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87407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AU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3A00B7-FB46-46AC-9F0D-CE6518DCBFF0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47269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A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E630E7-C447-46BA-B117-15E6864C503B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63019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92100"/>
            <a:ext cx="2057400" cy="5727700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92100"/>
            <a:ext cx="6019800" cy="5727700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A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2EDB5E-00C5-484A-B57A-FF16F0572E84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14065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5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92100"/>
            <a:ext cx="82296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title style</a:t>
            </a:r>
          </a:p>
        </p:txBody>
      </p:sp>
      <p:sp>
        <p:nvSpPr>
          <p:cNvPr id="76806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050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</a:p>
        </p:txBody>
      </p:sp>
      <p:sp>
        <p:nvSpPr>
          <p:cNvPr id="76807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6808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6809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9A23DA6D-525C-4979-8164-409646DCEDAD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947" r:id="rId1"/>
    <p:sldLayoutId id="2147483937" r:id="rId2"/>
    <p:sldLayoutId id="2147483938" r:id="rId3"/>
    <p:sldLayoutId id="2147483939" r:id="rId4"/>
    <p:sldLayoutId id="2147483940" r:id="rId5"/>
    <p:sldLayoutId id="2147483941" r:id="rId6"/>
    <p:sldLayoutId id="2147483942" r:id="rId7"/>
    <p:sldLayoutId id="2147483943" r:id="rId8"/>
    <p:sldLayoutId id="2147483944" r:id="rId9"/>
    <p:sldLayoutId id="2147483945" r:id="rId10"/>
    <p:sldLayoutId id="214748394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ahoma" pitchFamily="34" charset="0"/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Tahoma" pitchFamily="34" charset="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>
          <a:xfrm>
            <a:off x="357188" y="285750"/>
            <a:ext cx="8358187" cy="1571625"/>
          </a:xfrm>
        </p:spPr>
        <p:txBody>
          <a:bodyPr/>
          <a:lstStyle/>
          <a:p>
            <a:pPr eaLnBrk="1" hangingPunct="1">
              <a:defRPr/>
            </a:pPr>
            <a:r>
              <a:rPr lang="en-AU" sz="2800" b="1" dirty="0" smtClean="0"/>
              <a:t>“THE PGM REVOLUTION FOR AUSTRALIA :</a:t>
            </a:r>
            <a:br>
              <a:rPr lang="en-AU" sz="2800" b="1" dirty="0" smtClean="0"/>
            </a:br>
            <a:r>
              <a:rPr lang="en-AU" sz="2800" b="1" dirty="0" smtClean="0"/>
              <a:t>AIR WEAPONS PROJECTS </a:t>
            </a:r>
            <a:br>
              <a:rPr lang="en-AU" sz="2800" b="1" dirty="0" smtClean="0"/>
            </a:br>
            <a:r>
              <a:rPr lang="en-AU" sz="2800" b="1" dirty="0" smtClean="0"/>
              <a:t>IN THE 1970s”</a:t>
            </a:r>
            <a:endParaRPr lang="en-AU" sz="2800" dirty="0" smtClean="0"/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>
          <a:xfrm>
            <a:off x="0" y="3886200"/>
            <a:ext cx="9144000" cy="2757488"/>
          </a:xfrm>
        </p:spPr>
        <p:txBody>
          <a:bodyPr/>
          <a:lstStyle/>
          <a:p>
            <a:pPr eaLnBrk="1" hangingPunct="1">
              <a:defRPr/>
            </a:pPr>
            <a:r>
              <a:rPr lang="en-AU" sz="2400" b="1" dirty="0" smtClean="0"/>
              <a:t>A PRESENTATION TO</a:t>
            </a:r>
          </a:p>
          <a:p>
            <a:pPr eaLnBrk="1" hangingPunct="1">
              <a:defRPr/>
            </a:pPr>
            <a:r>
              <a:rPr lang="en-AU" sz="2400" b="1" dirty="0" smtClean="0"/>
              <a:t>THE AUSTRALIAN AVIATION CLUB </a:t>
            </a:r>
          </a:p>
          <a:p>
            <a:pPr eaLnBrk="1" hangingPunct="1">
              <a:defRPr/>
            </a:pPr>
            <a:r>
              <a:rPr lang="en-AU" sz="2000" dirty="0" smtClean="0"/>
              <a:t>by</a:t>
            </a:r>
          </a:p>
          <a:p>
            <a:pPr eaLnBrk="1" hangingPunct="1">
              <a:defRPr/>
            </a:pPr>
            <a:r>
              <a:rPr lang="en-AU" b="1" dirty="0" smtClean="0"/>
              <a:t>WING COMMANDER BOB HOWE </a:t>
            </a:r>
            <a:endParaRPr lang="en-AU" dirty="0" smtClean="0"/>
          </a:p>
          <a:p>
            <a:pPr eaLnBrk="1" hangingPunct="1">
              <a:defRPr/>
            </a:pPr>
            <a:r>
              <a:rPr lang="en-AU" b="1" dirty="0" smtClean="0"/>
              <a:t>RAAF Retired</a:t>
            </a:r>
            <a:endParaRPr lang="en-AU" dirty="0" smtClean="0"/>
          </a:p>
          <a:p>
            <a:pPr eaLnBrk="1" hangingPunct="1">
              <a:defRPr/>
            </a:pPr>
            <a:endParaRPr lang="en-AU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AU" sz="2800" dirty="0" smtClean="0"/>
              <a:t>                   THE DUMB BOMB ERA</a:t>
            </a:r>
            <a:endParaRPr lang="en-AU" sz="2800" dirty="0"/>
          </a:p>
        </p:txBody>
      </p:sp>
      <p:pic>
        <p:nvPicPr>
          <p:cNvPr id="4099" name="Picture 2" descr="C:\Documents and Settings\bob_howe\My Documents\Action Items\Air Weapons Presentation\500lb bombs on F-100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1571625"/>
            <a:ext cx="7072313" cy="478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bob_howe\My Documents\Action Items\Air Weapons Presentation\500lb high drags on F-100C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813" y="714375"/>
            <a:ext cx="7623175" cy="4930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ocuments and Settings\bob_howe\My Documents\Action Items\Air Weapons Presentation\F-100F rolling in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0313" y="428625"/>
            <a:ext cx="4065587" cy="59626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Documents and Settings\bob_howe\My Documents\Action Items\Air Weapons Presentation\M-117s on F-4D Phu Cat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813" y="785813"/>
            <a:ext cx="7731125" cy="51530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Documents and Settings\bob_howe\My Documents\Action Items\Air Weapons Presentation\M-117 750lb bombs on Canberra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0063" y="714375"/>
            <a:ext cx="8181975" cy="54276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Documents and Settings\bob_howe\My Documents\Action Items\Air Weapons Presentation\Four 750 pounders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2938" y="857250"/>
            <a:ext cx="8026400" cy="53578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Documents and Settings\bob_howe\My Documents\Action Items\Air Weapons Presentation\WW2 vintage bomb sight in Canberra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4375" y="857250"/>
            <a:ext cx="7793038" cy="5214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3" descr="C:\Documents and Settings\bob_howe\My Documents\Action Items\ADFA Photos\Removing own bomb fragmentSC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43000" y="1000125"/>
            <a:ext cx="7161213" cy="49085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Documents and Settings\bob_howe\My Documents\Action Items\Air Weapons Presentation\Mk 84 2000lb bomb F-111C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813" y="642938"/>
            <a:ext cx="7678737" cy="5572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Documents and Settings\bob_howe\My Documents\Action Items\Air Weapons Presentation\Gunpod on F-4C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8625" y="928688"/>
            <a:ext cx="8270875" cy="4987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Documents and Settings\bob_howe\My Documents\Action Items\Air Weapons Presentation\F4-Es at Amberley 41-16 F-4E formation landing, 3 greens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1500" y="857250"/>
            <a:ext cx="7816850" cy="50942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AU" sz="3600" dirty="0" smtClean="0"/>
              <a:t>AIR WEAPONS PROJECTS – MID-1970s</a:t>
            </a:r>
            <a:endParaRPr lang="en-AU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7375" y="2286000"/>
            <a:ext cx="5114925" cy="3024188"/>
          </a:xfrm>
        </p:spPr>
        <p:txBody>
          <a:bodyPr/>
          <a:lstStyle/>
          <a:p>
            <a:pPr>
              <a:defRPr/>
            </a:pPr>
            <a:r>
              <a:rPr lang="en-AU" sz="2800" dirty="0" smtClean="0"/>
              <a:t>AIR-TO-AIR MISSILES</a:t>
            </a:r>
          </a:p>
          <a:p>
            <a:pPr>
              <a:defRPr/>
            </a:pPr>
            <a:r>
              <a:rPr lang="en-AU" sz="2800" dirty="0" smtClean="0"/>
              <a:t>AIR-TO-SURFACE WEAPONS</a:t>
            </a:r>
          </a:p>
          <a:p>
            <a:pPr>
              <a:defRPr/>
            </a:pPr>
            <a:r>
              <a:rPr lang="en-AU" sz="2800" dirty="0" smtClean="0"/>
              <a:t>SURFACE-TO-AIR WEAPONS</a:t>
            </a:r>
          </a:p>
          <a:p>
            <a:pPr>
              <a:defRPr/>
            </a:pPr>
            <a:r>
              <a:rPr lang="en-AU" sz="2800" dirty="0" smtClean="0"/>
              <a:t>INDIGENOUS PROGRAMS</a:t>
            </a:r>
          </a:p>
          <a:p>
            <a:pPr>
              <a:defRPr/>
            </a:pPr>
            <a:r>
              <a:rPr lang="en-AU" sz="2800" dirty="0" smtClean="0"/>
              <a:t>AIR WEAPONS RANGES</a:t>
            </a:r>
            <a:endParaRPr lang="en-AU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AU" dirty="0" smtClean="0"/>
              <a:t>AIR-TO-AIR MISSILE PROJECTS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57313" y="3571875"/>
            <a:ext cx="6615112" cy="2309813"/>
          </a:xfrm>
        </p:spPr>
        <p:txBody>
          <a:bodyPr/>
          <a:lstStyle/>
          <a:p>
            <a:pPr>
              <a:defRPr/>
            </a:pPr>
            <a:r>
              <a:rPr lang="en-AU" dirty="0" smtClean="0"/>
              <a:t>SHORT RANGE AAM (</a:t>
            </a:r>
            <a:r>
              <a:rPr lang="en-AU" dirty="0" err="1" smtClean="0"/>
              <a:t>SRAAMs</a:t>
            </a:r>
            <a:r>
              <a:rPr lang="en-AU" dirty="0" smtClean="0"/>
              <a:t>) AIR 17</a:t>
            </a:r>
          </a:p>
          <a:p>
            <a:pPr>
              <a:buFontTx/>
              <a:buNone/>
              <a:defRPr/>
            </a:pPr>
            <a:endParaRPr lang="en-AU" dirty="0" smtClean="0"/>
          </a:p>
          <a:p>
            <a:pPr>
              <a:defRPr/>
            </a:pPr>
            <a:r>
              <a:rPr lang="en-AU" dirty="0" smtClean="0"/>
              <a:t>MEDIUM RANGE AAM (</a:t>
            </a:r>
            <a:r>
              <a:rPr lang="en-AU" dirty="0" err="1" smtClean="0"/>
              <a:t>MRAAMs</a:t>
            </a:r>
            <a:r>
              <a:rPr lang="en-AU" dirty="0" smtClean="0"/>
              <a:t>)  AIR 21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AU" dirty="0" smtClean="0"/>
              <a:t>    SRAAM – WVR MISSILES</a:t>
            </a:r>
            <a:endParaRPr lang="en-AU" dirty="0"/>
          </a:p>
        </p:txBody>
      </p:sp>
      <p:pic>
        <p:nvPicPr>
          <p:cNvPr id="17411" name="Picture 2" descr="C:\Documents and Settings\bob_howe\My Documents\Action Items\Air Weapons Presentation\Dogfights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57313" y="1928813"/>
            <a:ext cx="6413500" cy="428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AU" dirty="0" smtClean="0"/>
              <a:t>      SRAAM DEVELOPMENTS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5875" y="2428875"/>
            <a:ext cx="7143750" cy="3214688"/>
          </a:xfrm>
        </p:spPr>
        <p:txBody>
          <a:bodyPr/>
          <a:lstStyle/>
          <a:p>
            <a:pPr>
              <a:defRPr/>
            </a:pPr>
            <a:r>
              <a:rPr lang="en-AU" dirty="0" smtClean="0"/>
              <a:t>IMPROVED IR SEEKER HEADS</a:t>
            </a:r>
          </a:p>
          <a:p>
            <a:pPr>
              <a:defRPr/>
            </a:pPr>
            <a:r>
              <a:rPr lang="en-AU" dirty="0" smtClean="0"/>
              <a:t>OFF-BORESIGHT DETECTION</a:t>
            </a:r>
          </a:p>
          <a:p>
            <a:pPr>
              <a:defRPr/>
            </a:pPr>
            <a:r>
              <a:rPr lang="en-AU" dirty="0" smtClean="0"/>
              <a:t>HIGH G MANEOUVRABILITY</a:t>
            </a:r>
          </a:p>
          <a:p>
            <a:pPr>
              <a:defRPr/>
            </a:pPr>
            <a:r>
              <a:rPr lang="en-AU" dirty="0" smtClean="0"/>
              <a:t>360</a:t>
            </a:r>
            <a:r>
              <a:rPr lang="en-AU" baseline="30000" dirty="0" smtClean="0"/>
              <a:t>o</a:t>
            </a:r>
            <a:r>
              <a:rPr lang="en-AU" dirty="0" smtClean="0"/>
              <a:t> NO SAFE ZONE</a:t>
            </a:r>
          </a:p>
          <a:p>
            <a:pPr>
              <a:defRPr/>
            </a:pPr>
            <a:r>
              <a:rPr lang="en-AU" dirty="0" smtClean="0"/>
              <a:t>USAF v. USN OWNERSHIP</a:t>
            </a:r>
            <a:endParaRPr lang="en-A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AU" dirty="0" smtClean="0"/>
              <a:t>          SRAAM OPTIONS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8688" y="3000375"/>
            <a:ext cx="7715250" cy="2928938"/>
          </a:xfrm>
        </p:spPr>
        <p:txBody>
          <a:bodyPr/>
          <a:lstStyle/>
          <a:p>
            <a:pPr>
              <a:defRPr/>
            </a:pPr>
            <a:r>
              <a:rPr lang="en-AU" dirty="0" smtClean="0"/>
              <a:t>Replacing AIM-9B on Mirages, A-4s; F-111C self-defence; New Tactical Fighter</a:t>
            </a:r>
          </a:p>
          <a:p>
            <a:pPr>
              <a:defRPr/>
            </a:pPr>
            <a:r>
              <a:rPr lang="en-AU" dirty="0" smtClean="0"/>
              <a:t>SIDEWINDER AIM-9E, -9J or -9L</a:t>
            </a:r>
          </a:p>
          <a:p>
            <a:pPr>
              <a:defRPr/>
            </a:pPr>
            <a:r>
              <a:rPr lang="en-AU" dirty="0" smtClean="0"/>
              <a:t>OTHERS – Israeli, French</a:t>
            </a:r>
            <a:endParaRPr lang="en-A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AU" dirty="0" smtClean="0"/>
              <a:t>              </a:t>
            </a:r>
            <a:r>
              <a:rPr lang="en-AU" sz="3600" dirty="0" smtClean="0"/>
              <a:t>AIM-9L Sidewinder</a:t>
            </a:r>
            <a:endParaRPr lang="en-AU" sz="3600" dirty="0"/>
          </a:p>
        </p:txBody>
      </p:sp>
      <p:pic>
        <p:nvPicPr>
          <p:cNvPr id="20483" name="Content Placeholder 4" descr="AIM-9L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85938" y="1785938"/>
            <a:ext cx="5807075" cy="4071937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AU" dirty="0" smtClean="0"/>
              <a:t>          MRAAM OPTIONS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5875" y="2428875"/>
            <a:ext cx="6858000" cy="3286125"/>
          </a:xfrm>
        </p:spPr>
        <p:txBody>
          <a:bodyPr/>
          <a:lstStyle/>
          <a:p>
            <a:pPr>
              <a:defRPr/>
            </a:pPr>
            <a:r>
              <a:rPr lang="en-AU" dirty="0" smtClean="0"/>
              <a:t> REPLACING MATRA R-530 </a:t>
            </a:r>
          </a:p>
          <a:p>
            <a:pPr>
              <a:buFontTx/>
              <a:buNone/>
              <a:defRPr/>
            </a:pPr>
            <a:r>
              <a:rPr lang="en-AU" dirty="0" smtClean="0"/>
              <a:t>         ON RAAF MIRAGES &amp; </a:t>
            </a:r>
          </a:p>
          <a:p>
            <a:pPr>
              <a:buFontTx/>
              <a:buNone/>
              <a:defRPr/>
            </a:pPr>
            <a:r>
              <a:rPr lang="en-AU" dirty="0" smtClean="0"/>
              <a:t>         FOR NEW TACTICAL FIGHTER</a:t>
            </a:r>
          </a:p>
          <a:p>
            <a:pPr>
              <a:buFontTx/>
              <a:buNone/>
              <a:defRPr/>
            </a:pPr>
            <a:endParaRPr lang="en-AU" dirty="0" smtClean="0"/>
          </a:p>
          <a:p>
            <a:pPr>
              <a:defRPr/>
            </a:pPr>
            <a:r>
              <a:rPr lang="en-AU" dirty="0" smtClean="0"/>
              <a:t>AIM-7 SPARROW or SKYFLASH</a:t>
            </a:r>
          </a:p>
          <a:p>
            <a:pPr>
              <a:defRPr/>
            </a:pPr>
            <a:endParaRPr lang="en-AU" dirty="0" smtClean="0"/>
          </a:p>
          <a:p>
            <a:pPr>
              <a:defRPr/>
            </a:pPr>
            <a:endParaRPr lang="en-A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AU" dirty="0" smtClean="0"/>
              <a:t>      MRAAM – BVR MISSILES </a:t>
            </a:r>
            <a:endParaRPr lang="en-AU" dirty="0"/>
          </a:p>
        </p:txBody>
      </p:sp>
      <p:pic>
        <p:nvPicPr>
          <p:cNvPr id="22531" name="Picture 2" descr="C:\Documents and Settings\bob_howe\My Documents\Action Items\Air Weapons Presentation\Sparrow AAMs on F-1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70000" y="1785938"/>
            <a:ext cx="6394450" cy="42148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AU" dirty="0" smtClean="0"/>
              <a:t>      MRAAM – BVR MISSILES </a:t>
            </a:r>
            <a:endParaRPr lang="en-AU" dirty="0"/>
          </a:p>
        </p:txBody>
      </p:sp>
      <p:pic>
        <p:nvPicPr>
          <p:cNvPr id="23555" name="Content Placeholder 4" descr="AIM-7 Sparrow missile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68625" y="1500188"/>
            <a:ext cx="3251200" cy="4857750"/>
          </a:xfr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AU" dirty="0" smtClean="0"/>
              <a:t>  </a:t>
            </a:r>
            <a:r>
              <a:rPr lang="en-AU" sz="3600" dirty="0" smtClean="0"/>
              <a:t>AIR-TO-SURFACE PROJECT (AIR 58)</a:t>
            </a:r>
            <a:endParaRPr lang="en-AU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2571750"/>
            <a:ext cx="7258050" cy="2595563"/>
          </a:xfrm>
        </p:spPr>
        <p:txBody>
          <a:bodyPr/>
          <a:lstStyle/>
          <a:p>
            <a:pPr>
              <a:defRPr/>
            </a:pPr>
            <a:r>
              <a:rPr lang="en-AU" dirty="0" smtClean="0"/>
              <a:t>AIR-TO-GROUND MISSILES (AGMs)</a:t>
            </a:r>
          </a:p>
          <a:p>
            <a:pPr>
              <a:defRPr/>
            </a:pPr>
            <a:r>
              <a:rPr lang="en-AU" dirty="0" smtClean="0"/>
              <a:t>ANTI-RADAR MISSILES (</a:t>
            </a:r>
            <a:r>
              <a:rPr lang="en-AU" dirty="0" err="1" smtClean="0"/>
              <a:t>ARMs</a:t>
            </a:r>
            <a:r>
              <a:rPr lang="en-AU" dirty="0" smtClean="0"/>
              <a:t>)</a:t>
            </a:r>
          </a:p>
          <a:p>
            <a:pPr>
              <a:defRPr/>
            </a:pPr>
            <a:r>
              <a:rPr lang="en-AU" dirty="0" smtClean="0"/>
              <a:t>ELECTRO-OPTICAL GUIDANCE KITS </a:t>
            </a:r>
          </a:p>
          <a:p>
            <a:pPr>
              <a:buFontTx/>
              <a:buNone/>
              <a:defRPr/>
            </a:pPr>
            <a:r>
              <a:rPr lang="en-AU" dirty="0" smtClean="0"/>
              <a:t>   FOR BOMBS</a:t>
            </a:r>
            <a:endParaRPr lang="en-A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AU" sz="3600" dirty="0" smtClean="0"/>
              <a:t>   AIR-TO-GROUND MISSILES (AGMs)</a:t>
            </a:r>
            <a:endParaRPr lang="en-AU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5875" y="2786063"/>
            <a:ext cx="6286500" cy="3071812"/>
          </a:xfrm>
        </p:spPr>
        <p:txBody>
          <a:bodyPr/>
          <a:lstStyle/>
          <a:p>
            <a:pPr>
              <a:defRPr/>
            </a:pPr>
            <a:r>
              <a:rPr lang="en-AU" dirty="0" smtClean="0"/>
              <a:t>HUGHES AGM-58 MAVERICK</a:t>
            </a:r>
          </a:p>
          <a:p>
            <a:pPr>
              <a:buFontTx/>
              <a:buNone/>
              <a:defRPr/>
            </a:pPr>
            <a:r>
              <a:rPr lang="en-AU" dirty="0" smtClean="0"/>
              <a:t>     .......... TV guidance</a:t>
            </a:r>
          </a:p>
          <a:p>
            <a:pPr>
              <a:buFontTx/>
              <a:buNone/>
              <a:defRPr/>
            </a:pPr>
            <a:r>
              <a:rPr lang="en-AU" dirty="0" smtClean="0"/>
              <a:t>     .......... Infra-red guidance</a:t>
            </a:r>
          </a:p>
          <a:p>
            <a:pPr>
              <a:buFontTx/>
              <a:buNone/>
              <a:defRPr/>
            </a:pPr>
            <a:r>
              <a:rPr lang="en-AU" dirty="0" smtClean="0"/>
              <a:t>     .......... Laser guidance   </a:t>
            </a:r>
          </a:p>
          <a:p>
            <a:pPr>
              <a:buFontTx/>
              <a:buNone/>
              <a:defRPr/>
            </a:pPr>
            <a:endParaRPr lang="en-A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4" descr="C:\Documents and Settings\bob_howe\My Documents\Action Items\Air Weapons Presentation\AGM-65 Maveric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357313"/>
            <a:ext cx="6748463" cy="442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AU" dirty="0" smtClean="0"/>
              <a:t>     </a:t>
            </a:r>
            <a:r>
              <a:rPr lang="en-AU" sz="3600" dirty="0" smtClean="0"/>
              <a:t>ANTI-RADAR MISSILES (</a:t>
            </a:r>
            <a:r>
              <a:rPr lang="en-AU" sz="3600" dirty="0" err="1" smtClean="0"/>
              <a:t>ARMs</a:t>
            </a:r>
            <a:r>
              <a:rPr lang="en-AU" sz="3600" dirty="0" smtClean="0"/>
              <a:t>)</a:t>
            </a:r>
            <a:endParaRPr lang="en-AU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0" y="3643313"/>
            <a:ext cx="5357813" cy="2857500"/>
          </a:xfrm>
        </p:spPr>
        <p:txBody>
          <a:bodyPr/>
          <a:lstStyle/>
          <a:p>
            <a:pPr>
              <a:defRPr/>
            </a:pPr>
            <a:r>
              <a:rPr lang="en-AU" dirty="0" smtClean="0"/>
              <a:t>Standard ARM</a:t>
            </a:r>
          </a:p>
          <a:p>
            <a:pPr>
              <a:defRPr/>
            </a:pPr>
            <a:r>
              <a:rPr lang="en-AU" dirty="0" smtClean="0"/>
              <a:t>AIM-45 Shrike</a:t>
            </a:r>
          </a:p>
          <a:p>
            <a:pPr>
              <a:defRPr/>
            </a:pPr>
            <a:r>
              <a:rPr lang="en-AU" dirty="0" smtClean="0"/>
              <a:t>AIM-88 High Speed Anti-radar Missile (HARM)</a:t>
            </a:r>
            <a:endParaRPr lang="en-AU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:\Documents and Settings\bob_howe\My Documents\My Pictures\shrike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4375" y="857250"/>
            <a:ext cx="7843838" cy="52212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AU" dirty="0" smtClean="0"/>
              <a:t>           SMART BOMBS</a:t>
            </a:r>
            <a:endParaRPr lang="en-AU" dirty="0"/>
          </a:p>
        </p:txBody>
      </p:sp>
      <p:pic>
        <p:nvPicPr>
          <p:cNvPr id="29699" name="Picture 4" descr="C:\Documents and Settings\bob_howe\My Documents\Action Items\Air Weapons Presentation\Air Weapons 216-24 Fritz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77938" y="1785938"/>
            <a:ext cx="6651625" cy="43957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AU" sz="2800" dirty="0" smtClean="0"/>
              <a:t>                      </a:t>
            </a:r>
            <a:r>
              <a:rPr lang="en-AU" dirty="0" smtClean="0"/>
              <a:t>SEEKER HEADS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0125" y="1928813"/>
            <a:ext cx="7500938" cy="4071937"/>
          </a:xfrm>
        </p:spPr>
        <p:txBody>
          <a:bodyPr/>
          <a:lstStyle/>
          <a:p>
            <a:pPr>
              <a:defRPr/>
            </a:pPr>
            <a:r>
              <a:rPr lang="en-AU" dirty="0" smtClean="0"/>
              <a:t>USN WALLEYE</a:t>
            </a:r>
          </a:p>
          <a:p>
            <a:pPr>
              <a:defRPr/>
            </a:pPr>
            <a:r>
              <a:rPr lang="en-AU" dirty="0" smtClean="0"/>
              <a:t>USAF PAVEWAY E-O COMBINATIONS</a:t>
            </a:r>
          </a:p>
          <a:p>
            <a:pPr>
              <a:buFontTx/>
              <a:buNone/>
              <a:defRPr/>
            </a:pPr>
            <a:r>
              <a:rPr lang="en-AU" sz="2800" dirty="0" smtClean="0"/>
              <a:t>       GBU-8 - 500 lb Mk 82/KMU-388</a:t>
            </a:r>
          </a:p>
          <a:p>
            <a:pPr>
              <a:buFontTx/>
              <a:buNone/>
              <a:defRPr/>
            </a:pPr>
            <a:r>
              <a:rPr lang="en-AU" sz="2800" dirty="0" smtClean="0"/>
              <a:t>       GBU-10 - 750 lb M-117/KMU-342</a:t>
            </a:r>
          </a:p>
          <a:p>
            <a:pPr>
              <a:buFontTx/>
              <a:buNone/>
              <a:defRPr/>
            </a:pPr>
            <a:r>
              <a:rPr lang="en-AU" sz="2800" dirty="0" smtClean="0"/>
              <a:t>       GBU-15 - 2000 lb Mk 84/KMU-351</a:t>
            </a:r>
          </a:p>
          <a:p>
            <a:pPr>
              <a:buFontTx/>
              <a:buNone/>
              <a:defRPr/>
            </a:pPr>
            <a:r>
              <a:rPr lang="en-AU" sz="2800" dirty="0" smtClean="0"/>
              <a:t>       GBU-12 - 3000 lb M-118/KMU-370</a:t>
            </a:r>
          </a:p>
          <a:p>
            <a:pPr>
              <a:defRPr/>
            </a:pPr>
            <a:endParaRPr lang="en-AU" sz="2800" dirty="0" smtClean="0"/>
          </a:p>
          <a:p>
            <a:pPr>
              <a:defRPr/>
            </a:pPr>
            <a:endParaRPr lang="en-AU" sz="2800" dirty="0" smtClean="0"/>
          </a:p>
          <a:p>
            <a:pPr>
              <a:defRPr/>
            </a:pPr>
            <a:endParaRPr lang="en-AU" sz="2800" dirty="0" smtClean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AU" dirty="0" smtClean="0"/>
              <a:t>       LASER ILLUMINATORS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5875" y="2286000"/>
            <a:ext cx="6472238" cy="3667125"/>
          </a:xfrm>
        </p:spPr>
        <p:txBody>
          <a:bodyPr/>
          <a:lstStyle/>
          <a:p>
            <a:pPr>
              <a:defRPr/>
            </a:pPr>
            <a:r>
              <a:rPr lang="en-AU" dirty="0" smtClean="0"/>
              <a:t>SELF-CONTAINED</a:t>
            </a:r>
          </a:p>
          <a:p>
            <a:pPr>
              <a:buFontTx/>
              <a:buNone/>
              <a:defRPr/>
            </a:pPr>
            <a:r>
              <a:rPr lang="en-AU" sz="2800" dirty="0" smtClean="0"/>
              <a:t>    .........PAVE KNIFE/PAVE SPIKE (F-4)</a:t>
            </a:r>
          </a:p>
          <a:p>
            <a:pPr>
              <a:buFontTx/>
              <a:buNone/>
              <a:defRPr/>
            </a:pPr>
            <a:r>
              <a:rPr lang="en-AU" sz="2800" dirty="0" smtClean="0"/>
              <a:t>    .........PAVE TACK (F-111C)</a:t>
            </a:r>
          </a:p>
          <a:p>
            <a:pPr>
              <a:defRPr/>
            </a:pPr>
            <a:r>
              <a:rPr lang="en-AU" dirty="0" smtClean="0"/>
              <a:t>REMOTE</a:t>
            </a:r>
          </a:p>
          <a:p>
            <a:pPr>
              <a:buFontTx/>
              <a:buNone/>
              <a:defRPr/>
            </a:pPr>
            <a:r>
              <a:rPr lang="en-AU" dirty="0" smtClean="0"/>
              <a:t>    ........</a:t>
            </a:r>
            <a:r>
              <a:rPr lang="en-AU" sz="2800" dirty="0" smtClean="0"/>
              <a:t>FAC/Fast FAC/C-130 etc</a:t>
            </a:r>
            <a:endParaRPr lang="en-AU" sz="28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AU" sz="3600" dirty="0" smtClean="0"/>
              <a:t>       ANTI-SHIP MISSILES (JPB-1)</a:t>
            </a:r>
            <a:endParaRPr lang="en-AU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4375" y="2286000"/>
            <a:ext cx="7900988" cy="3167063"/>
          </a:xfrm>
        </p:spPr>
        <p:txBody>
          <a:bodyPr/>
          <a:lstStyle/>
          <a:p>
            <a:pPr>
              <a:defRPr/>
            </a:pPr>
            <a:r>
              <a:rPr lang="en-AU" dirty="0" smtClean="0"/>
              <a:t>Platforms – Ships, Submarines &amp; Aircraft (P-3, F-111, NTF)</a:t>
            </a:r>
          </a:p>
          <a:p>
            <a:pPr>
              <a:defRPr/>
            </a:pPr>
            <a:r>
              <a:rPr lang="en-AU" dirty="0" smtClean="0"/>
              <a:t>Harpoon, </a:t>
            </a:r>
            <a:r>
              <a:rPr lang="en-AU" dirty="0" err="1" smtClean="0"/>
              <a:t>Kormoran</a:t>
            </a:r>
            <a:r>
              <a:rPr lang="en-AU" dirty="0" smtClean="0"/>
              <a:t> or </a:t>
            </a:r>
            <a:r>
              <a:rPr lang="en-AU" dirty="0" err="1" smtClean="0"/>
              <a:t>Exocet</a:t>
            </a:r>
            <a:endParaRPr lang="en-AU" dirty="0" smtClean="0"/>
          </a:p>
          <a:p>
            <a:pPr>
              <a:defRPr/>
            </a:pPr>
            <a:r>
              <a:rPr lang="en-AU" dirty="0" smtClean="0"/>
              <a:t>First generation – self-contained radar </a:t>
            </a:r>
          </a:p>
          <a:p>
            <a:pPr>
              <a:defRPr/>
            </a:pPr>
            <a:r>
              <a:rPr lang="en-AU" dirty="0" smtClean="0"/>
              <a:t>Later generations – E-O, GPS</a:t>
            </a:r>
            <a:endParaRPr lang="en-AU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C:\Documents and Settings\bob_howe\My Documents\Action Items\Air Weapons Presentation\Air Weapons 216-4 Harpoon diagram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57313" y="1571625"/>
            <a:ext cx="6315075" cy="42783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4" descr="C:\Documents and Settings\bob_howe\My Documents\My Pictures\Harpoon SS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963" y="857250"/>
            <a:ext cx="6757987" cy="500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C:\Documents and Settings\bob_howe\My Documents\Action Items\Air Weapons Presentation\Air Weapons 216-12 Sub-launched Harpoon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57250" y="1143000"/>
            <a:ext cx="7326313" cy="48164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4" descr="C:\Documents and Settings\bob_howe\My Documents\Action Items\Air Weapons Presentation\With Jim Killen on USS Enterprise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5750" y="1000125"/>
            <a:ext cx="8661400" cy="4429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4" descr="C:\Documents and Settings\bob_howe\My Documents\Action Items\Air Weapons Presentation\F-14 Tomcat flares USS Enterprise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4375" y="857250"/>
            <a:ext cx="7754938" cy="51435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AU" sz="3600" dirty="0" smtClean="0"/>
              <a:t>   SURFACE-TO-AIR MISSILES (</a:t>
            </a:r>
            <a:r>
              <a:rPr lang="en-AU" sz="3600" dirty="0" err="1" smtClean="0"/>
              <a:t>SAMs</a:t>
            </a:r>
            <a:r>
              <a:rPr lang="en-AU" sz="3600" dirty="0" smtClean="0"/>
              <a:t>)</a:t>
            </a:r>
            <a:endParaRPr lang="en-AU" sz="3600" dirty="0"/>
          </a:p>
        </p:txBody>
      </p:sp>
      <p:pic>
        <p:nvPicPr>
          <p:cNvPr id="38915" name="Picture 2" descr="C:\Documents and Settings\bob_howe\My Documents\Action Items\Air Weapons Presentation\Bloodhound Mk 2 SAM, Laverton Feb 6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75" y="1928813"/>
            <a:ext cx="6743700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AU" sz="3600" dirty="0" smtClean="0"/>
              <a:t>        SURFACE-TO-AIR MISSILE </a:t>
            </a:r>
            <a:br>
              <a:rPr lang="en-AU" sz="3600" dirty="0" smtClean="0"/>
            </a:br>
            <a:r>
              <a:rPr lang="en-AU" sz="3600" dirty="0" smtClean="0"/>
              <a:t>               PROJECT AIR 43</a:t>
            </a:r>
            <a:endParaRPr lang="en-AU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750" y="3786188"/>
            <a:ext cx="6286500" cy="2571750"/>
          </a:xfrm>
        </p:spPr>
        <p:txBody>
          <a:bodyPr/>
          <a:lstStyle/>
          <a:p>
            <a:pPr>
              <a:defRPr/>
            </a:pPr>
            <a:r>
              <a:rPr lang="en-AU" dirty="0" smtClean="0"/>
              <a:t>Replacing Bloodhound Mk 2</a:t>
            </a:r>
          </a:p>
          <a:p>
            <a:pPr>
              <a:defRPr/>
            </a:pPr>
            <a:r>
              <a:rPr lang="en-AU" dirty="0" smtClean="0"/>
              <a:t>Options – Improved Hawk</a:t>
            </a:r>
          </a:p>
          <a:p>
            <a:pPr>
              <a:buFontTx/>
              <a:buNone/>
              <a:defRPr/>
            </a:pPr>
            <a:r>
              <a:rPr lang="en-AU" dirty="0" smtClean="0"/>
              <a:t>               - SAM-D (later Patriot)</a:t>
            </a:r>
          </a:p>
          <a:p>
            <a:pPr>
              <a:defRPr/>
            </a:pPr>
            <a:r>
              <a:rPr lang="en-AU" dirty="0" smtClean="0"/>
              <a:t>Sir </a:t>
            </a:r>
            <a:r>
              <a:rPr lang="en-AU" dirty="0" err="1" smtClean="0"/>
              <a:t>Joh</a:t>
            </a:r>
            <a:r>
              <a:rPr lang="en-AU" dirty="0" smtClean="0"/>
              <a:t> Bjelke-Petersen</a:t>
            </a:r>
            <a:endParaRPr lang="en-AU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AU" dirty="0" smtClean="0"/>
              <a:t>     INDIGENOUS PROGRAMS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4438" y="2571750"/>
            <a:ext cx="7400925" cy="3095625"/>
          </a:xfrm>
        </p:spPr>
        <p:txBody>
          <a:bodyPr/>
          <a:lstStyle/>
          <a:p>
            <a:pPr>
              <a:defRPr/>
            </a:pPr>
            <a:r>
              <a:rPr lang="en-AU" dirty="0" smtClean="0"/>
              <a:t>Targets – air and ground</a:t>
            </a:r>
          </a:p>
          <a:p>
            <a:pPr>
              <a:defRPr/>
            </a:pPr>
            <a:r>
              <a:rPr lang="en-AU" dirty="0" smtClean="0"/>
              <a:t>Cluster Bombs</a:t>
            </a:r>
          </a:p>
          <a:p>
            <a:pPr>
              <a:defRPr/>
            </a:pPr>
            <a:r>
              <a:rPr lang="en-AU" dirty="0" smtClean="0"/>
              <a:t>Extended Range Guided Glide Bombs</a:t>
            </a:r>
          </a:p>
          <a:p>
            <a:pPr>
              <a:defRPr/>
            </a:pPr>
            <a:r>
              <a:rPr lang="en-AU" dirty="0" smtClean="0"/>
              <a:t>Air Weapons Ranges</a:t>
            </a:r>
            <a:endParaRPr lang="en-AU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AU" dirty="0" smtClean="0"/>
              <a:t>              AIR TARGETS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71688" y="3857625"/>
            <a:ext cx="5400675" cy="2238375"/>
          </a:xfrm>
        </p:spPr>
        <p:txBody>
          <a:bodyPr/>
          <a:lstStyle/>
          <a:p>
            <a:pPr>
              <a:defRPr/>
            </a:pPr>
            <a:r>
              <a:rPr lang="en-AU" dirty="0" err="1" smtClean="0"/>
              <a:t>Jindivik</a:t>
            </a:r>
            <a:r>
              <a:rPr lang="en-AU" dirty="0" smtClean="0"/>
              <a:t>/replacement</a:t>
            </a:r>
          </a:p>
          <a:p>
            <a:pPr>
              <a:defRPr/>
            </a:pPr>
            <a:r>
              <a:rPr lang="en-AU" dirty="0" err="1" smtClean="0"/>
              <a:t>Turana</a:t>
            </a:r>
            <a:endParaRPr lang="en-AU" dirty="0" smtClean="0"/>
          </a:p>
          <a:p>
            <a:pPr>
              <a:defRPr/>
            </a:pPr>
            <a:r>
              <a:rPr lang="en-AU" dirty="0" smtClean="0"/>
              <a:t>Tonic towed target</a:t>
            </a:r>
            <a:endParaRPr lang="en-AU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4" descr="C:\Documents and Settings\bob_howe\My Documents\Action Items\Air Weapons Presentation\Hoisting Turana aboard HMAS Swan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30488" y="285750"/>
            <a:ext cx="3984625" cy="6000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AU" dirty="0" smtClean="0"/>
              <a:t>           </a:t>
            </a:r>
            <a:r>
              <a:rPr lang="en-AU" sz="3600" dirty="0" smtClean="0"/>
              <a:t>PROJECT KARINGA</a:t>
            </a:r>
            <a:endParaRPr lang="en-AU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2571750"/>
            <a:ext cx="7543800" cy="2881313"/>
          </a:xfrm>
        </p:spPr>
        <p:txBody>
          <a:bodyPr/>
          <a:lstStyle/>
          <a:p>
            <a:pPr>
              <a:defRPr/>
            </a:pPr>
            <a:r>
              <a:rPr lang="en-AU" dirty="0" smtClean="0"/>
              <a:t>TTCP origins – DSTO and S curve</a:t>
            </a:r>
          </a:p>
          <a:p>
            <a:pPr>
              <a:defRPr/>
            </a:pPr>
            <a:r>
              <a:rPr lang="en-AU" dirty="0" smtClean="0"/>
              <a:t>Overseas options – CBU-52, CBU-58</a:t>
            </a:r>
          </a:p>
          <a:p>
            <a:pPr>
              <a:defRPr/>
            </a:pPr>
            <a:r>
              <a:rPr lang="en-AU" dirty="0" smtClean="0"/>
              <a:t>Selling </a:t>
            </a:r>
            <a:r>
              <a:rPr lang="en-AU" dirty="0" err="1" smtClean="0"/>
              <a:t>Karinga</a:t>
            </a:r>
            <a:r>
              <a:rPr lang="en-AU" dirty="0" smtClean="0"/>
              <a:t> - Airman-to-airman talks: Woomera demo to CINCPAC</a:t>
            </a:r>
          </a:p>
          <a:p>
            <a:pPr>
              <a:defRPr/>
            </a:pPr>
            <a:r>
              <a:rPr lang="en-AU" dirty="0" smtClean="0"/>
              <a:t>An opportunity lost</a:t>
            </a:r>
            <a:endParaRPr lang="en-AU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AU" dirty="0" smtClean="0"/>
              <a:t>    </a:t>
            </a:r>
            <a:r>
              <a:rPr lang="en-AU" sz="2800" dirty="0" smtClean="0"/>
              <a:t>MODULAR GUIDED GLIDE BOMB (MGGB)</a:t>
            </a:r>
            <a:endParaRPr lang="en-AU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2357438"/>
            <a:ext cx="8186738" cy="3167062"/>
          </a:xfrm>
        </p:spPr>
        <p:txBody>
          <a:bodyPr/>
          <a:lstStyle/>
          <a:p>
            <a:pPr>
              <a:defRPr/>
            </a:pPr>
            <a:r>
              <a:rPr lang="en-AU" dirty="0" smtClean="0"/>
              <a:t>Project </a:t>
            </a:r>
            <a:r>
              <a:rPr lang="en-AU" dirty="0" err="1" smtClean="0"/>
              <a:t>Kerkanya</a:t>
            </a:r>
            <a:endParaRPr lang="en-AU" dirty="0" smtClean="0"/>
          </a:p>
          <a:p>
            <a:pPr>
              <a:defRPr/>
            </a:pPr>
            <a:r>
              <a:rPr lang="en-AU" dirty="0" smtClean="0"/>
              <a:t>Stan </a:t>
            </a:r>
            <a:r>
              <a:rPr lang="en-AU" dirty="0" err="1" smtClean="0"/>
              <a:t>Schaetzel</a:t>
            </a:r>
            <a:r>
              <a:rPr lang="en-AU" dirty="0" smtClean="0"/>
              <a:t> (Hawker de Havilland)</a:t>
            </a:r>
          </a:p>
          <a:p>
            <a:pPr>
              <a:defRPr/>
            </a:pPr>
            <a:r>
              <a:rPr lang="en-AU" dirty="0" smtClean="0"/>
              <a:t>Extended stand-off range Mk 82 500lb</a:t>
            </a:r>
          </a:p>
          <a:p>
            <a:pPr>
              <a:defRPr/>
            </a:pPr>
            <a:r>
              <a:rPr lang="en-AU" dirty="0" smtClean="0"/>
              <a:t>KMU-388 seeker head</a:t>
            </a:r>
          </a:p>
          <a:p>
            <a:pPr>
              <a:defRPr/>
            </a:pPr>
            <a:r>
              <a:rPr lang="en-AU" dirty="0" smtClean="0"/>
              <a:t>Another opportunity lost</a:t>
            </a:r>
          </a:p>
          <a:p>
            <a:pPr>
              <a:defRPr/>
            </a:pPr>
            <a:endParaRPr lang="en-AU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AU" dirty="0" smtClean="0"/>
              <a:t>           OTHER PROJECTS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AU" dirty="0" smtClean="0"/>
              <a:t>F-111C Avionics Update – weapon v. EW systems optimisation</a:t>
            </a:r>
          </a:p>
          <a:p>
            <a:pPr>
              <a:defRPr/>
            </a:pPr>
            <a:r>
              <a:rPr lang="en-AU" dirty="0" smtClean="0"/>
              <a:t>Army weapons projects oversight (e.g. Army 19 - VLLADS)</a:t>
            </a:r>
          </a:p>
          <a:p>
            <a:pPr>
              <a:defRPr/>
            </a:pPr>
            <a:r>
              <a:rPr lang="en-AU" dirty="0" smtClean="0"/>
              <a:t>Navy weapons projects oversight (e.g. Navy 1022 – CIWS)</a:t>
            </a:r>
            <a:endParaRPr lang="en-AU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AU" dirty="0" smtClean="0"/>
              <a:t>             SUMMARY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4500" y="2071688"/>
            <a:ext cx="5715000" cy="3857625"/>
          </a:xfrm>
        </p:spPr>
        <p:txBody>
          <a:bodyPr/>
          <a:lstStyle/>
          <a:p>
            <a:pPr>
              <a:defRPr/>
            </a:pPr>
            <a:r>
              <a:rPr lang="en-AU" dirty="0" smtClean="0"/>
              <a:t>Major technology advances</a:t>
            </a:r>
          </a:p>
          <a:p>
            <a:pPr>
              <a:defRPr/>
            </a:pPr>
            <a:r>
              <a:rPr lang="en-AU" dirty="0" smtClean="0"/>
              <a:t>Accelerating rate of change</a:t>
            </a:r>
          </a:p>
          <a:p>
            <a:pPr>
              <a:defRPr/>
            </a:pPr>
            <a:r>
              <a:rPr lang="en-AU" dirty="0" smtClean="0"/>
              <a:t>Increased complexity</a:t>
            </a:r>
          </a:p>
          <a:p>
            <a:pPr>
              <a:defRPr/>
            </a:pPr>
            <a:r>
              <a:rPr lang="en-AU" dirty="0" smtClean="0"/>
              <a:t>Higher lethality</a:t>
            </a:r>
          </a:p>
          <a:p>
            <a:pPr>
              <a:defRPr/>
            </a:pPr>
            <a:r>
              <a:rPr lang="en-AU" dirty="0" smtClean="0"/>
              <a:t>Stifled local innovation</a:t>
            </a:r>
          </a:p>
          <a:p>
            <a:pPr>
              <a:defRPr/>
            </a:pPr>
            <a:r>
              <a:rPr lang="en-AU" dirty="0" smtClean="0"/>
              <a:t>Preceded digital-GPS era</a:t>
            </a:r>
          </a:p>
          <a:p>
            <a:pPr lvl="1">
              <a:buFont typeface="Tahoma" pitchFamily="34" charset="0"/>
              <a:buNone/>
              <a:defRPr/>
            </a:pPr>
            <a:endParaRPr lang="en-A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cean design template">
  <a:themeElements>
    <a:clrScheme name="Office Theme 1">
      <a:dk1>
        <a:srgbClr val="010199"/>
      </a:dk1>
      <a:lt1>
        <a:srgbClr val="FFFFFF"/>
      </a:lt1>
      <a:dk2>
        <a:srgbClr val="000099"/>
      </a:dk2>
      <a:lt2>
        <a:srgbClr val="FFFFFF"/>
      </a:lt2>
      <a:accent1>
        <a:srgbClr val="33CCCC"/>
      </a:accent1>
      <a:accent2>
        <a:srgbClr val="00C600"/>
      </a:accent2>
      <a:accent3>
        <a:srgbClr val="AAAACA"/>
      </a:accent3>
      <a:accent4>
        <a:srgbClr val="DADADA"/>
      </a:accent4>
      <a:accent5>
        <a:srgbClr val="ADE2E2"/>
      </a:accent5>
      <a:accent6>
        <a:srgbClr val="00B300"/>
      </a:accent6>
      <a:hlink>
        <a:srgbClr val="FFCC00"/>
      </a:hlink>
      <a:folHlink>
        <a:srgbClr val="6699FF"/>
      </a:folHlink>
    </a:clrScheme>
    <a:fontScheme name="Office Theme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</a:objectDefaults>
  <a:extraClrSchemeLst>
    <a:extraClrScheme>
      <a:clrScheme name="Office Theme 1">
        <a:dk1>
          <a:srgbClr val="010199"/>
        </a:dk1>
        <a:lt1>
          <a:srgbClr val="FFFFFF"/>
        </a:lt1>
        <a:dk2>
          <a:srgbClr val="000099"/>
        </a:dk2>
        <a:lt2>
          <a:srgbClr val="FFFFFF"/>
        </a:lt2>
        <a:accent1>
          <a:srgbClr val="33CCCC"/>
        </a:accent1>
        <a:accent2>
          <a:srgbClr val="00C600"/>
        </a:accent2>
        <a:accent3>
          <a:srgbClr val="AAAACA"/>
        </a:accent3>
        <a:accent4>
          <a:srgbClr val="DADADA"/>
        </a:accent4>
        <a:accent5>
          <a:srgbClr val="ADE2E2"/>
        </a:accent5>
        <a:accent6>
          <a:srgbClr val="00B300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66"/>
        </a:dk1>
        <a:lt1>
          <a:srgbClr val="FFFFFF"/>
        </a:lt1>
        <a:dk2>
          <a:srgbClr val="5D93FF"/>
        </a:dk2>
        <a:lt2>
          <a:srgbClr val="FFFFFF"/>
        </a:lt2>
        <a:accent1>
          <a:srgbClr val="6666FF"/>
        </a:accent1>
        <a:accent2>
          <a:srgbClr val="9999FF"/>
        </a:accent2>
        <a:accent3>
          <a:srgbClr val="B6C8FF"/>
        </a:accent3>
        <a:accent4>
          <a:srgbClr val="DADADA"/>
        </a:accent4>
        <a:accent5>
          <a:srgbClr val="B8B8FF"/>
        </a:accent5>
        <a:accent6>
          <a:srgbClr val="8A8AE7"/>
        </a:accent6>
        <a:hlink>
          <a:srgbClr val="FF33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572E88"/>
        </a:dk2>
        <a:lt2>
          <a:srgbClr val="FFFFFF"/>
        </a:lt2>
        <a:accent1>
          <a:srgbClr val="FF6600"/>
        </a:accent1>
        <a:accent2>
          <a:srgbClr val="FFCC00"/>
        </a:accent2>
        <a:accent3>
          <a:srgbClr val="B4ADC3"/>
        </a:accent3>
        <a:accent4>
          <a:srgbClr val="DADADA"/>
        </a:accent4>
        <a:accent5>
          <a:srgbClr val="FFB8AA"/>
        </a:accent5>
        <a:accent6>
          <a:srgbClr val="E7B900"/>
        </a:accent6>
        <a:hlink>
          <a:srgbClr val="33CCCC"/>
        </a:hlink>
        <a:folHlink>
          <a:srgbClr val="36CC6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3366"/>
        </a:dk1>
        <a:lt1>
          <a:srgbClr val="FFFFFF"/>
        </a:lt1>
        <a:dk2>
          <a:srgbClr val="666699"/>
        </a:dk2>
        <a:lt2>
          <a:srgbClr val="FFFFFF"/>
        </a:lt2>
        <a:accent1>
          <a:srgbClr val="9966FF"/>
        </a:accent1>
        <a:accent2>
          <a:srgbClr val="00CC66"/>
        </a:accent2>
        <a:accent3>
          <a:srgbClr val="B8B8CA"/>
        </a:accent3>
        <a:accent4>
          <a:srgbClr val="DADADA"/>
        </a:accent4>
        <a:accent5>
          <a:srgbClr val="CAB8FF"/>
        </a:accent5>
        <a:accent6>
          <a:srgbClr val="00B95C"/>
        </a:accent6>
        <a:hlink>
          <a:srgbClr val="65C8FF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336600"/>
        </a:dk2>
        <a:lt2>
          <a:srgbClr val="FFFFFF"/>
        </a:lt2>
        <a:accent1>
          <a:srgbClr val="B7C533"/>
        </a:accent1>
        <a:accent2>
          <a:srgbClr val="CCCCFF"/>
        </a:accent2>
        <a:accent3>
          <a:srgbClr val="ADB8AA"/>
        </a:accent3>
        <a:accent4>
          <a:srgbClr val="DADADA"/>
        </a:accent4>
        <a:accent5>
          <a:srgbClr val="D8DFAD"/>
        </a:accent5>
        <a:accent6>
          <a:srgbClr val="B9B9E7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6B80"/>
        </a:dk2>
        <a:lt2>
          <a:srgbClr val="C1CB75"/>
        </a:lt2>
        <a:accent1>
          <a:srgbClr val="6F8406"/>
        </a:accent1>
        <a:accent2>
          <a:srgbClr val="D9E288"/>
        </a:accent2>
        <a:accent3>
          <a:srgbClr val="AABAC0"/>
        </a:accent3>
        <a:accent4>
          <a:srgbClr val="DADADA"/>
        </a:accent4>
        <a:accent5>
          <a:srgbClr val="BBC2AA"/>
        </a:accent5>
        <a:accent6>
          <a:srgbClr val="C4CD7B"/>
        </a:accent6>
        <a:hlink>
          <a:srgbClr val="00CC00"/>
        </a:hlink>
        <a:folHlink>
          <a:srgbClr val="C0FF7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F5F5F"/>
        </a:dk1>
        <a:lt1>
          <a:srgbClr val="FFFFFF"/>
        </a:lt1>
        <a:dk2>
          <a:srgbClr val="FF6600"/>
        </a:dk2>
        <a:lt2>
          <a:srgbClr val="FFFFFF"/>
        </a:lt2>
        <a:accent1>
          <a:srgbClr val="CC6600"/>
        </a:accent1>
        <a:accent2>
          <a:srgbClr val="FF6600"/>
        </a:accent2>
        <a:accent3>
          <a:srgbClr val="FFB8AA"/>
        </a:accent3>
        <a:accent4>
          <a:srgbClr val="DADADA"/>
        </a:accent4>
        <a:accent5>
          <a:srgbClr val="E2B8AA"/>
        </a:accent5>
        <a:accent6>
          <a:srgbClr val="E75C00"/>
        </a:accent6>
        <a:hlink>
          <a:srgbClr val="FFFF99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FFBA2F"/>
        </a:dk2>
        <a:lt2>
          <a:srgbClr val="A50021"/>
        </a:lt2>
        <a:accent1>
          <a:srgbClr val="FF6600"/>
        </a:accent1>
        <a:accent2>
          <a:srgbClr val="CC6600"/>
        </a:accent2>
        <a:accent3>
          <a:srgbClr val="FFD9AD"/>
        </a:accent3>
        <a:accent4>
          <a:srgbClr val="DADADA"/>
        </a:accent4>
        <a:accent5>
          <a:srgbClr val="FFB8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Ocean design template</Template>
  <TotalTime>388</TotalTime>
  <Words>483</Words>
  <Application>Microsoft Office PowerPoint</Application>
  <PresentationFormat>On-screen Show (4:3)</PresentationFormat>
  <Paragraphs>113</Paragraphs>
  <Slides>44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9" baseType="lpstr">
      <vt:lpstr>Tahoma</vt:lpstr>
      <vt:lpstr>Arial</vt:lpstr>
      <vt:lpstr>Wingdings</vt:lpstr>
      <vt:lpstr>Calibri</vt:lpstr>
      <vt:lpstr>Ocean design template</vt:lpstr>
      <vt:lpstr>“THE PGM REVOLUTION FOR AUSTRALIA : AIR WEAPONS PROJECTS  IN THE 1970s”</vt:lpstr>
      <vt:lpstr>                   THE DUMB BOMB ERA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AIR WEAPONS PROJECTS – MID-1970s</vt:lpstr>
      <vt:lpstr>AIR-TO-AIR MISSILE PROJECTS</vt:lpstr>
      <vt:lpstr>    SRAAM – WVR MISSILES</vt:lpstr>
      <vt:lpstr>      SRAAM DEVELOPMENTS</vt:lpstr>
      <vt:lpstr>          SRAAM OPTIONS</vt:lpstr>
      <vt:lpstr>              AIM-9L Sidewinder</vt:lpstr>
      <vt:lpstr>          MRAAM OPTIONS</vt:lpstr>
      <vt:lpstr>      MRAAM – BVR MISSILES </vt:lpstr>
      <vt:lpstr>      MRAAM – BVR MISSILES </vt:lpstr>
      <vt:lpstr>  AIR-TO-SURFACE PROJECT (AIR 58)</vt:lpstr>
      <vt:lpstr>   AIR-TO-GROUND MISSILES (AGMs)</vt:lpstr>
      <vt:lpstr>PowerPoint Presentation</vt:lpstr>
      <vt:lpstr>     ANTI-RADAR MISSILES (ARMs)</vt:lpstr>
      <vt:lpstr>PowerPoint Presentation</vt:lpstr>
      <vt:lpstr>           SMART BOMBS</vt:lpstr>
      <vt:lpstr>                      SEEKER HEADS</vt:lpstr>
      <vt:lpstr>       LASER ILLUMINATORS</vt:lpstr>
      <vt:lpstr>       ANTI-SHIP MISSILES (JPB-1)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SURFACE-TO-AIR MISSILES (SAMs)</vt:lpstr>
      <vt:lpstr>        SURFACE-TO-AIR MISSILE                 PROJECT AIR 43</vt:lpstr>
      <vt:lpstr>     INDIGENOUS PROGRAMS</vt:lpstr>
      <vt:lpstr>              AIR TARGETS</vt:lpstr>
      <vt:lpstr>PowerPoint Presentation</vt:lpstr>
      <vt:lpstr>           PROJECT KARINGA</vt:lpstr>
      <vt:lpstr>    MODULAR GUIDED GLIDE BOMB (MGGB)</vt:lpstr>
      <vt:lpstr>           OTHER PROJECTS</vt:lpstr>
      <vt:lpstr>             SUMMARY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OCB</dc:creator>
  <cp:lastModifiedBy>Bob Howe</cp:lastModifiedBy>
  <cp:revision>68</cp:revision>
  <cp:lastPrinted>1601-01-01T00:00:00Z</cp:lastPrinted>
  <dcterms:created xsi:type="dcterms:W3CDTF">2007-10-27T02:58:58Z</dcterms:created>
  <dcterms:modified xsi:type="dcterms:W3CDTF">2010-10-07T03:44:18Z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TC102037821033</vt:lpwstr>
  </property>
</Properties>
</file>